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extended-properties" Target="docProps/app.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notesMasterIdLst>
    <p:notesMasterId r:id="rId19"/>
  </p:notesMasterIdLst>
  <p:sldSz cx="7772400" cy="10058400"/>
  <p:notesSz cx="10058400" cy="7772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hyperlink" Target="https://tonyvent.com/" TargetMode="External"/><Relationship Id="rId3" Type="http://schemas.openxmlformats.org/officeDocument/2006/relationships/slideLayout" Target="../slideLayouts/slideLayout1.xml"/><Relationship Id="rId4" Type="http://schemas.openxmlformats.org/officeDocument/2006/relationships/notesSlide" Target="../notesSlides/notesSlide1.xml"/><Relationship Id="rId5"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hyperlink" Target="https://tonyvent.com/videos/" TargetMode="External"/><Relationship Id="rId3" Type="http://schemas.openxmlformats.org/officeDocument/2006/relationships/slideLayout" Target="../slideLayouts/slideLayout1.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hyperlink" Target="https://tonyvent.com/about.html" TargetMode="External"/><Relationship Id="rId3" Type="http://schemas.openxmlformats.org/officeDocument/2006/relationships/slideLayout" Target="../slideLayouts/slideLayout1.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hyperlink" Target="https://tonyvent.com/speaking.html#speaking-inquiry" TargetMode="External"/><Relationship Id="rId2" Type="http://schemas.openxmlformats.org/officeDocument/2006/relationships/hyperlink" Target="https://tonyvent.com/speaking.html#speaking-inquiry" TargetMode="External"/><Relationship Id="rId3" Type="http://schemas.openxmlformats.org/officeDocument/2006/relationships/slideLayout" Target="../slideLayouts/slideLayout1.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hyperlink" Target="https://tonyvent.com/speaking.html#speaking-inquiry" TargetMode="External"/><Relationship Id="rId2" Type="http://schemas.openxmlformats.org/officeDocument/2006/relationships/hyperlink" Target="https://tonyvent.com/speaking.html#speaking-inquiry" TargetMode="External"/><Relationship Id="rId3" Type="http://schemas.openxmlformats.org/officeDocument/2006/relationships/hyperlink" Target="https://tonyvent.com/videos/" TargetMode="External"/><Relationship Id="rId4" Type="http://schemas.openxmlformats.org/officeDocument/2006/relationships/hyperlink" Target="https://tonyvent.com/videos/" TargetMode="External"/><Relationship Id="rId5" Type="http://schemas.openxmlformats.org/officeDocument/2006/relationships/slideLayout" Target="../slideLayouts/slideLayout1.xml"/><Relationship Id="rId6"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hyperlink" Target="https://tonyvent.com/books/" TargetMode="External"/><Relationship Id="rId3" Type="http://schemas.openxmlformats.org/officeDocument/2006/relationships/hyperlink" Target="https://tonyvent.com/books/" TargetMode="External"/><Relationship Id="rId4" Type="http://schemas.openxmlformats.org/officeDocument/2006/relationships/slideLayout" Target="../slideLayouts/slideLayout1.xml"/><Relationship Id="rId5"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hyperlink" Target="https://tonyvent.com/books/" TargetMode="External"/><Relationship Id="rId3" Type="http://schemas.openxmlformats.org/officeDocument/2006/relationships/hyperlink" Target="https://tonyvent.com/books/" TargetMode="External"/><Relationship Id="rId4" Type="http://schemas.openxmlformats.org/officeDocument/2006/relationships/slideLayout" Target="../slideLayouts/slideLayout1.xml"/><Relationship Id="rId5"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hyperlink" Target="https://tonyvent.com/books/" TargetMode="External"/><Relationship Id="rId3" Type="http://schemas.openxmlformats.org/officeDocument/2006/relationships/hyperlink" Target="https://tonyvent.com/books/" TargetMode="External"/><Relationship Id="rId4" Type="http://schemas.openxmlformats.org/officeDocument/2006/relationships/slideLayout" Target="../slideLayouts/slideLayout1.xml"/><Relationship Id="rId5" Type="http://schemas.openxmlformats.org/officeDocument/2006/relationships/notesSlide" Target="../notesSlides/notesSlide8.xml"/><Relationship Id="rId6"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hyperlink" Target="https://tonyvent.com/books/" TargetMode="External"/><Relationship Id="rId3" Type="http://schemas.openxmlformats.org/officeDocument/2006/relationships/hyperlink" Target="https://tonyvent.com/books/" TargetMode="External"/><Relationship Id="rId4" Type="http://schemas.openxmlformats.org/officeDocument/2006/relationships/slideLayout" Target="../slideLayouts/slideLayout1.xml"/><Relationship Id="rId5" Type="http://schemas.openxmlformats.org/officeDocument/2006/relationships/notesSlide" Target="../notesSlides/notesSlide9.xml"/><Relationship Id="rId6"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hyperlink" Target="https://tonyvent.com/about.html" TargetMode="External"/><Relationship Id="rId3" Type="http://schemas.openxmlformats.org/officeDocument/2006/relationships/hyperlink" Target="https://tonyvent.com/about.html" TargetMode="External"/><Relationship Id="rId4" Type="http://schemas.openxmlformats.org/officeDocument/2006/relationships/slideLayout" Target="../slideLayouts/slideLayout1.xml"/><Relationship Id="rId5"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image" Target="../media/image-11-2.png"/><Relationship Id="rId3" Type="http://schemas.openxmlformats.org/officeDocument/2006/relationships/hyperlink" Target="https://tonyvent.com/speaking.html#speaking-inquiry" TargetMode="External"/><Relationship Id="rId4" Type="http://schemas.openxmlformats.org/officeDocument/2006/relationships/hyperlink" Target="https://tonyvent.com/speaking.html#speaking-inquiry" TargetMode="External"/><Relationship Id="rId5" Type="http://schemas.openxmlformats.org/officeDocument/2006/relationships/slideLayout" Target="../slideLayouts/slideLayout1.xml"/><Relationship Id="rId6" Type="http://schemas.openxmlformats.org/officeDocument/2006/relationships/notesSlide" Target="../notesSlides/notesSlide11.xml"/><Relationship Id="rId7" Type="http://schemas.openxmlformats.org/officeDocument/2006/relationships/hyperlink" Target="https://tonyvent.com/speaking.html#speaking-inquiry" TargetMode="Externa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hyperlink" Target="https://tonyvent.com/books/" TargetMode="External"/><Relationship Id="rId3" Type="http://schemas.openxmlformats.org/officeDocument/2006/relationships/hyperlink" Target="https://tonyvent.com/books/" TargetMode="External"/><Relationship Id="rId4" Type="http://schemas.openxmlformats.org/officeDocument/2006/relationships/slideLayout" Target="../slideLayouts/slideLayout1.xml"/><Relationship Id="rId5" Type="http://schemas.openxmlformats.org/officeDocument/2006/relationships/notesSlide" Target="../notesSlides/notesSlide12.xml"/><Relationship Id="rId6"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hyperlink" Target="https://tonyvent.com/faith-cancer-resilience.html" TargetMode="External"/><Relationship Id="rId3" Type="http://schemas.openxmlformats.org/officeDocument/2006/relationships/hyperlink" Target="https://tonyvent.com/faith-cancer-resilience.html" TargetMode="External"/><Relationship Id="rId4" Type="http://schemas.openxmlformats.org/officeDocument/2006/relationships/slideLayout" Target="../slideLayouts/slideLayout1.xml"/><Relationship Id="rId5" Type="http://schemas.openxmlformats.org/officeDocument/2006/relationships/notesSlide" Target="../notesSlides/notesSlide13.xml"/><Relationship Id="rId6"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hyperlink" Target="https://tonyvent.com/videos/" TargetMode="External"/><Relationship Id="rId3" Type="http://schemas.openxmlformats.org/officeDocument/2006/relationships/hyperlink" Target="https://tonyvent.com/videos/" TargetMode="External"/><Relationship Id="rId4" Type="http://schemas.openxmlformats.org/officeDocument/2006/relationships/slideLayout" Target="../slideLayouts/slideLayout1.xml"/><Relationship Id="rId5" Type="http://schemas.openxmlformats.org/officeDocument/2006/relationships/notesSlide" Target="../notesSlides/notesSlide14.xml"/><Relationship Id="rId6"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hyperlink" Target="https://tonyvent.com/books/" TargetMode="External"/><Relationship Id="rId3" Type="http://schemas.openxmlformats.org/officeDocument/2006/relationships/hyperlink" Target="https://tonyvent.com/books/" TargetMode="External"/><Relationship Id="rId4" Type="http://schemas.openxmlformats.org/officeDocument/2006/relationships/slideLayout" Target="../slideLayouts/slideLayout1.xml"/><Relationship Id="rId5" Type="http://schemas.openxmlformats.org/officeDocument/2006/relationships/notesSlide" Target="../notesSlides/notesSlide15.xml"/><Relationship Id="rId6"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hyperlink" Target="https://tonyvent.com/books/" TargetMode="External"/><Relationship Id="rId3" Type="http://schemas.openxmlformats.org/officeDocument/2006/relationships/hyperlink" Target="https://tonyvent.com/books/" TargetMode="External"/><Relationship Id="rId4" Type="http://schemas.openxmlformats.org/officeDocument/2006/relationships/slideLayout" Target="../slideLayouts/slideLayout1.xml"/><Relationship Id="rId5" Type="http://schemas.openxmlformats.org/officeDocument/2006/relationships/notesSlide" Target="../notesSlides/notesSlide16.xml"/><Relationship Id="rId6"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hyperlink" Target="https://tonyvent.com/" TargetMode="External"/><Relationship Id="rId2" Type="http://schemas.openxmlformats.org/officeDocument/2006/relationships/hyperlink" Target="https://tonyvent.com/" TargetMode="External"/><Relationship Id="rId3" Type="http://schemas.openxmlformats.org/officeDocument/2006/relationships/hyperlink" Target="https://tonyvent.com/books/" TargetMode="External"/><Relationship Id="rId4" Type="http://schemas.openxmlformats.org/officeDocument/2006/relationships/hyperlink" Target="https://tonyvent.com/books/" TargetMode="External"/><Relationship Id="rId5" Type="http://schemas.openxmlformats.org/officeDocument/2006/relationships/hyperlink" Target="https://tonyvent.com/videos/" TargetMode="External"/><Relationship Id="rId6" Type="http://schemas.openxmlformats.org/officeDocument/2006/relationships/hyperlink" Target="https://tonyvent.com/videos/" TargetMode="External"/><Relationship Id="rId7" Type="http://schemas.openxmlformats.org/officeDocument/2006/relationships/hyperlink" Target="https://tonyvent.com/podcast.html" TargetMode="External"/><Relationship Id="rId8" Type="http://schemas.openxmlformats.org/officeDocument/2006/relationships/hyperlink" Target="https://tonyvent.com/podcast.html" TargetMode="External"/><Relationship Id="rId9" Type="http://schemas.openxmlformats.org/officeDocument/2006/relationships/hyperlink" Target="https://tonyvent.com/speaking.html" TargetMode="External"/><Relationship Id="rId10" Type="http://schemas.openxmlformats.org/officeDocument/2006/relationships/hyperlink" Target="https://tonyvent.com/speaking.html" TargetMode="External"/><Relationship Id="rId11" Type="http://schemas.openxmlformats.org/officeDocument/2006/relationships/hyperlink" Target="https://tonyvent.com/faith-cancer-resilience.html" TargetMode="External"/><Relationship Id="rId12" Type="http://schemas.openxmlformats.org/officeDocument/2006/relationships/hyperlink" Target="https://tonyvent.com/faith-cancer-resilience.html" TargetMode="External"/><Relationship Id="rId13" Type="http://schemas.openxmlformats.org/officeDocument/2006/relationships/hyperlink" Target="https://tonyvent.com/community-support.html" TargetMode="External"/><Relationship Id="rId14" Type="http://schemas.openxmlformats.org/officeDocument/2006/relationships/hyperlink" Target="https://tonyvent.com/community-support.html" TargetMode="External"/><Relationship Id="rId15" Type="http://schemas.openxmlformats.org/officeDocument/2006/relationships/hyperlink" Target="https://thedirtroadwithtonyv.substack.com/" TargetMode="External"/><Relationship Id="rId16" Type="http://schemas.openxmlformats.org/officeDocument/2006/relationships/hyperlink" Target="https://thedirtroadwithtonyv.substack.com/" TargetMode="External"/><Relationship Id="rId17" Type="http://schemas.openxmlformats.org/officeDocument/2006/relationships/hyperlink" Target="https://www.linkedin.com/in/tonyventiagd/" TargetMode="External"/><Relationship Id="rId18" Type="http://schemas.openxmlformats.org/officeDocument/2006/relationships/hyperlink" Target="https://www.linkedin.com/in/tonyventiagd/" TargetMode="External"/><Relationship Id="rId19" Type="http://schemas.openxmlformats.org/officeDocument/2006/relationships/hyperlink" Target="https://www.facebook.com/tventimiglio" TargetMode="External"/><Relationship Id="rId20" Type="http://schemas.openxmlformats.org/officeDocument/2006/relationships/hyperlink" Target="https://www.facebook.com/tventimiglio" TargetMode="External"/><Relationship Id="rId21" Type="http://schemas.openxmlformats.org/officeDocument/2006/relationships/hyperlink" Target="https://www.facebook.com/TheDirtRoadWithTonyV/" TargetMode="External"/><Relationship Id="rId22" Type="http://schemas.openxmlformats.org/officeDocument/2006/relationships/hyperlink" Target="https://www.facebook.com/TheDirtRoadWithTonyV/" TargetMode="External"/><Relationship Id="rId23" Type="http://schemas.openxmlformats.org/officeDocument/2006/relationships/hyperlink" Target="https://www.instagram.com/tonyiagd/" TargetMode="External"/><Relationship Id="rId24" Type="http://schemas.openxmlformats.org/officeDocument/2006/relationships/hyperlink" Target="https://www.instagram.com/tonyiagd/" TargetMode="External"/><Relationship Id="rId25" Type="http://schemas.openxmlformats.org/officeDocument/2006/relationships/hyperlink" Target="https://tonyvent.com/contact.html" TargetMode="External"/><Relationship Id="rId26" Type="http://schemas.openxmlformats.org/officeDocument/2006/relationships/hyperlink" Target="https://tonyvent.com/contact.html" TargetMode="External"/><Relationship Id="rId27" Type="http://schemas.openxmlformats.org/officeDocument/2006/relationships/slideLayout" Target="../slideLayouts/slideLayout1.xml"/><Relationship Id="rId28"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Picture 1" descr="slide-1.png"/>
          <p:cNvPicPr>
            <a:picLocks noChangeAspect="1"/>
          </p:cNvPicPr>
          <p:nvPr/>
        </p:nvPicPr>
        <p:blipFill>
          <a:blip r:embed="rId5"/>
          <a:stretch>
            <a:fillRect/>
          </a:stretch>
        </p:blipFill>
        <p:spPr>
          <a:xfrm>
            <a:off x="0" y="0"/>
            <a:ext cx="7772400" cy="100584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mnt/data/pp_render/page-02.png">    </p:cNvPr>
          <p:cNvPicPr>
            <a:picLocks noChangeAspect="1"/>
          </p:cNvPicPr>
          <p:nvPr/>
        </p:nvPicPr>
        <p:blipFill>
          <a:blip r:embed="rId1"/>
          <a:stretch>
            <a:fillRect/>
          </a:stretch>
        </p:blipFill>
        <p:spPr>
          <a:xfrm>
            <a:off x="0" y="0"/>
            <a:ext cx="7772400" cy="10058400"/>
          </a:xfrm>
          <a:prstGeom prst="rect">
            <a:avLst/>
          </a:prstGeom>
        </p:spPr>
      </p:pic>
      <p:sp>
        <p:nvSpPr>
          <p:cNvPr id="3" name="Shape 0">
            <a:hlinkClick r:id="rId2" tooltip=""/>
          </p:cNvPr>
          <p:cNvSpPr/>
          <p:nvPr/>
        </p:nvSpPr>
        <p:spPr>
          <a:xfrm>
            <a:off x="896112" y="9098280"/>
            <a:ext cx="5980176" cy="429768"/>
          </a:xfrm>
          <a:prstGeom prst="rect">
            <a:avLst/>
          </a:prstGeom>
          <a:solidFill>
            <a:srgbClr val="FFFFFF">
              <a:alpha val="0"/>
            </a:srgbClr>
          </a:solidFill>
          <a:ln w="12700">
            <a:solidFill>
              <a:srgbClr val="FFFFFF">
                <a:alpha val="0"/>
              </a:srgbClr>
            </a:solidFill>
            <a:prstDash val="solid"/>
          </a:ln>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mnt/data/pp_render/page-03.png">    </p:cNvPr>
          <p:cNvPicPr>
            <a:picLocks noChangeAspect="1"/>
          </p:cNvPicPr>
          <p:nvPr/>
        </p:nvPicPr>
        <p:blipFill>
          <a:blip r:embed="rId1"/>
          <a:stretch>
            <a:fillRect/>
          </a:stretch>
        </p:blipFill>
        <p:spPr>
          <a:xfrm>
            <a:off x="0" y="0"/>
            <a:ext cx="7772400" cy="10058400"/>
          </a:xfrm>
          <a:prstGeom prst="rect">
            <a:avLst/>
          </a:prstGeom>
        </p:spPr>
      </p:pic>
      <p:sp>
        <p:nvSpPr>
          <p:cNvPr id="3" name="Shape 0">
            <a:hlinkClick r:id="rId2" tooltip=""/>
          </p:cNvPr>
          <p:cNvSpPr/>
          <p:nvPr/>
        </p:nvSpPr>
        <p:spPr>
          <a:xfrm>
            <a:off x="896112" y="9098280"/>
            <a:ext cx="5980176" cy="429768"/>
          </a:xfrm>
          <a:prstGeom prst="rect">
            <a:avLst/>
          </a:prstGeom>
          <a:solidFill>
            <a:srgbClr val="FFFFFF">
              <a:alpha val="0"/>
            </a:srgbClr>
          </a:solidFill>
          <a:ln w="12700">
            <a:solidFill>
              <a:srgbClr val="FFFFFF">
                <a:alpha val="0"/>
              </a:srgbClr>
            </a:solidFill>
            <a:prstDash val="solid"/>
          </a:ln>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71725"/>
        </a:solidFill>
      </p:bgPr>
    </p:bg>
    <p:spTree>
      <p:nvGrpSpPr>
        <p:cNvPr id="1" name=""/>
        <p:cNvGrpSpPr/>
        <p:nvPr/>
      </p:nvGrpSpPr>
      <p:grpSpPr>
        <a:xfrm>
          <a:off x="0" y="0"/>
          <a:ext cx="0" cy="0"/>
          <a:chOff x="0" y="0"/>
          <a:chExt cx="0" cy="0"/>
        </a:xfrm>
      </p:grpSpPr>
      <p:sp>
        <p:nvSpPr>
          <p:cNvPr id="2" name="Shape 0"/>
          <p:cNvSpPr/>
          <p:nvPr/>
        </p:nvSpPr>
        <p:spPr>
          <a:xfrm>
            <a:off x="594360" y="292608"/>
            <a:ext cx="6583680" cy="0"/>
          </a:xfrm>
          <a:prstGeom prst="line">
            <a:avLst/>
          </a:prstGeom>
          <a:noFill/>
          <a:ln w="12700">
            <a:solidFill>
              <a:srgbClr val="D7A33B"/>
            </a:solidFill>
            <a:prstDash val="solid"/>
          </a:ln>
        </p:spPr>
      </p:sp>
      <p:sp>
        <p:nvSpPr>
          <p:cNvPr id="3" name="Text 1"/>
          <p:cNvSpPr/>
          <p:nvPr/>
        </p:nvSpPr>
        <p:spPr>
          <a:xfrm>
            <a:off x="502920" y="329184"/>
            <a:ext cx="6766560" cy="384048"/>
          </a:xfrm>
          <a:prstGeom prst="rect">
            <a:avLst/>
          </a:prstGeom>
          <a:noFill/>
          <a:ln/>
        </p:spPr>
        <p:txBody>
          <a:bodyPr wrap="square" lIns="0" tIns="0" rIns="0" bIns="0" rtlCol="0" anchor="ctr"/>
          <a:lstStyle/>
          <a:p>
            <a:pPr algn="ctr" indent="0" marL="0">
              <a:buNone/>
            </a:pPr>
            <a:r>
              <a:rPr lang="en-US" sz="1900" b="1" dirty="0">
                <a:solidFill>
                  <a:srgbClr val="D7A33B"/>
                </a:solidFill>
                <a:latin typeface="Georgia" pitchFamily="34" charset="0"/>
                <a:ea typeface="Georgia" pitchFamily="34" charset="-122"/>
                <a:cs typeface="Georgia" pitchFamily="34" charset="-120"/>
              </a:rPr>
              <a:t>WORK WITH ME</a:t>
            </a:r>
            <a:endParaRPr lang="en-US" sz="1900" dirty="0"/>
          </a:p>
        </p:txBody>
      </p:sp>
      <p:sp>
        <p:nvSpPr>
          <p:cNvPr id="4" name="Text 2"/>
          <p:cNvSpPr/>
          <p:nvPr/>
        </p:nvSpPr>
        <p:spPr>
          <a:xfrm>
            <a:off x="612648" y="896112"/>
            <a:ext cx="6547104" cy="1481328"/>
          </a:xfrm>
          <a:prstGeom prst="rect">
            <a:avLst/>
          </a:prstGeom>
          <a:noFill/>
          <a:ln/>
        </p:spPr>
        <p:txBody>
          <a:bodyPr wrap="square" lIns="0" tIns="0" rIns="0" bIns="0" rtlCol="0" anchor="ctr">
            <a:normAutofit/>
          </a:bodyPr>
          <a:lstStyle/>
          <a:p>
            <a:pPr indent="0" marL="0">
              <a:lnSpc>
                <a:spcPct val="94000"/>
              </a:lnSpc>
              <a:buNone/>
            </a:pPr>
            <a:r>
              <a:rPr lang="en-US" sz="1020" dirty="0">
                <a:solidFill>
                  <a:srgbClr val="F2E9D8"/>
                </a:solidFill>
                <a:latin typeface="Georgia" pitchFamily="34" charset="0"/>
                <a:ea typeface="Georgia" pitchFamily="34" charset="-122"/>
                <a:cs typeface="Georgia" pitchFamily="34" charset="-120"/>
              </a:rPr>
              <a:t>I've spent most of my life talking with people, listening to their stories, solving problems, running organizations, helping people make career decisions, and learning from experiences I never expected to have.</a:t>
            </a:r>
            <a:endParaRPr lang="en-US" sz="1020" dirty="0"/>
          </a:p>
          <a:p>
            <a:pPr indent="0" marL="0">
              <a:lnSpc>
                <a:spcPct val="94000"/>
              </a:lnSpc>
              <a:buNone/>
            </a:pPr>
            <a:endParaRPr lang="en-US" sz="1020" dirty="0"/>
          </a:p>
          <a:p>
            <a:pPr indent="0" marL="0">
              <a:lnSpc>
                <a:spcPct val="94000"/>
              </a:lnSpc>
              <a:buNone/>
            </a:pPr>
            <a:r>
              <a:rPr lang="en-US" sz="1020" dirty="0">
                <a:solidFill>
                  <a:srgbClr val="F2E9D8"/>
                </a:solidFill>
                <a:latin typeface="Georgia" pitchFamily="34" charset="0"/>
                <a:ea typeface="Georgia" pitchFamily="34" charset="-122"/>
                <a:cs typeface="Georgia" pitchFamily="34" charset="-120"/>
              </a:rPr>
              <a:t>Some of those experiences were wonderful. Some were painful. Many became stories.</a:t>
            </a:r>
            <a:endParaRPr lang="en-US" sz="1020" dirty="0"/>
          </a:p>
          <a:p>
            <a:pPr indent="0" marL="0">
              <a:lnSpc>
                <a:spcPct val="94000"/>
              </a:lnSpc>
              <a:buNone/>
            </a:pPr>
            <a:endParaRPr lang="en-US" sz="1020" dirty="0"/>
          </a:p>
          <a:p>
            <a:pPr indent="0" marL="0">
              <a:lnSpc>
                <a:spcPct val="94000"/>
              </a:lnSpc>
              <a:buNone/>
            </a:pPr>
            <a:r>
              <a:rPr lang="en-US" sz="1020" dirty="0">
                <a:solidFill>
                  <a:srgbClr val="F2E9D8"/>
                </a:solidFill>
                <a:latin typeface="Georgia" pitchFamily="34" charset="0"/>
                <a:ea typeface="Georgia" pitchFamily="34" charset="-122"/>
                <a:cs typeface="Georgia" pitchFamily="34" charset="-120"/>
              </a:rPr>
              <a:t>Today, I enjoy conversations that go beyond the usual questions and prepared answers. Whether it's a podcast, interview, article, speaking engagement, or another type of collaboration, I'm most comfortable talking about real life - what worked, what didn't, what I learned, and what I'm still learning.</a:t>
            </a:r>
            <a:endParaRPr lang="en-US" sz="1020" dirty="0"/>
          </a:p>
        </p:txBody>
      </p:sp>
      <p:sp>
        <p:nvSpPr>
          <p:cNvPr id="5" name="Text 3"/>
          <p:cNvSpPr/>
          <p:nvPr/>
        </p:nvSpPr>
        <p:spPr>
          <a:xfrm>
            <a:off x="612648" y="2587752"/>
            <a:ext cx="6547104" cy="274320"/>
          </a:xfrm>
          <a:prstGeom prst="rect">
            <a:avLst/>
          </a:prstGeom>
          <a:noFill/>
          <a:ln/>
        </p:spPr>
        <p:txBody>
          <a:bodyPr wrap="square" lIns="0" tIns="0" rIns="0" bIns="0" rtlCol="0" anchor="ctr"/>
          <a:lstStyle/>
          <a:p>
            <a:pPr indent="0" marL="0">
              <a:buNone/>
            </a:pPr>
            <a:r>
              <a:rPr lang="en-US" sz="1320" b="1" dirty="0">
                <a:solidFill>
                  <a:srgbClr val="D7A33B"/>
                </a:solidFill>
                <a:latin typeface="Georgia" pitchFamily="34" charset="0"/>
                <a:ea typeface="Georgia" pitchFamily="34" charset="-122"/>
                <a:cs typeface="Georgia" pitchFamily="34" charset="-120"/>
              </a:rPr>
              <a:t>CONVERSATIONS WE COULD HAVE</a:t>
            </a:r>
            <a:endParaRPr lang="en-US" sz="1320" dirty="0"/>
          </a:p>
        </p:txBody>
      </p:sp>
      <p:sp>
        <p:nvSpPr>
          <p:cNvPr id="6" name="Text 4"/>
          <p:cNvSpPr/>
          <p:nvPr/>
        </p:nvSpPr>
        <p:spPr>
          <a:xfrm>
            <a:off x="640080" y="2980944"/>
            <a:ext cx="6446520" cy="256032"/>
          </a:xfrm>
          <a:prstGeom prst="rect">
            <a:avLst/>
          </a:prstGeom>
          <a:noFill/>
          <a:ln/>
        </p:spPr>
        <p:txBody>
          <a:bodyPr wrap="square" lIns="0" tIns="0" rIns="0" bIns="0" rtlCol="0" anchor="ctr"/>
          <a:lstStyle/>
          <a:p>
            <a:pPr indent="0" marL="0">
              <a:buNone/>
            </a:pPr>
            <a:r>
              <a:rPr lang="en-US" sz="1140" b="1" dirty="0">
                <a:solidFill>
                  <a:srgbClr val="D7A33B"/>
                </a:solidFill>
                <a:latin typeface="Georgia" pitchFamily="34" charset="0"/>
                <a:ea typeface="Georgia" pitchFamily="34" charset="-122"/>
                <a:cs typeface="Georgia" pitchFamily="34" charset="-120"/>
              </a:rPr>
              <a:t>Resilience and Adversity</a:t>
            </a:r>
            <a:endParaRPr lang="en-US" sz="1140" dirty="0"/>
          </a:p>
        </p:txBody>
      </p:sp>
      <p:sp>
        <p:nvSpPr>
          <p:cNvPr id="7" name="Text 5"/>
          <p:cNvSpPr/>
          <p:nvPr/>
        </p:nvSpPr>
        <p:spPr>
          <a:xfrm>
            <a:off x="768096" y="3291840"/>
            <a:ext cx="6236208" cy="640080"/>
          </a:xfrm>
          <a:prstGeom prst="rect">
            <a:avLst/>
          </a:prstGeom>
          <a:noFill/>
          <a:ln/>
        </p:spPr>
        <p:txBody>
          <a:bodyPr wrap="square" lIns="0" tIns="0" rIns="0" bIns="0" rtlCol="0" anchor="ctr">
            <a:normAutofit/>
          </a:bodyPr>
          <a:lstStyle/>
          <a:p>
            <a:pPr indent="0" marL="0">
              <a:lnSpc>
                <a:spcPct val="92000"/>
              </a:lnSpc>
              <a:buNone/>
            </a:pPr>
            <a:r>
              <a:rPr lang="en-US" sz="955" dirty="0">
                <a:solidFill>
                  <a:srgbClr val="F2E9D8"/>
                </a:solidFill>
                <a:latin typeface="Georgia" pitchFamily="34" charset="0"/>
                <a:ea typeface="Georgia" pitchFamily="34" charset="-122"/>
                <a:cs typeface="Georgia" pitchFamily="34" charset="-120"/>
              </a:rPr>
              <a:t>Starting over after divorce, financial setbacks, career changes, serious illness, and other moments when life suddenly changes direction.</a:t>
            </a:r>
            <a:endParaRPr lang="en-US" sz="955" dirty="0"/>
          </a:p>
        </p:txBody>
      </p:sp>
      <p:sp>
        <p:nvSpPr>
          <p:cNvPr id="8" name="Text 6"/>
          <p:cNvSpPr/>
          <p:nvPr/>
        </p:nvSpPr>
        <p:spPr>
          <a:xfrm>
            <a:off x="640080" y="3950208"/>
            <a:ext cx="6446520" cy="256032"/>
          </a:xfrm>
          <a:prstGeom prst="rect">
            <a:avLst/>
          </a:prstGeom>
          <a:noFill/>
          <a:ln/>
        </p:spPr>
        <p:txBody>
          <a:bodyPr wrap="square" lIns="0" tIns="0" rIns="0" bIns="0" rtlCol="0" anchor="ctr"/>
          <a:lstStyle/>
          <a:p>
            <a:pPr indent="0" marL="0">
              <a:buNone/>
            </a:pPr>
            <a:r>
              <a:rPr lang="en-US" sz="1140" b="1" dirty="0">
                <a:solidFill>
                  <a:srgbClr val="D7A33B"/>
                </a:solidFill>
                <a:latin typeface="Georgia" pitchFamily="34" charset="0"/>
                <a:ea typeface="Georgia" pitchFamily="34" charset="-122"/>
                <a:cs typeface="Georgia" pitchFamily="34" charset="-120"/>
              </a:rPr>
              <a:t>Cancer and Continuing to Live</a:t>
            </a:r>
            <a:endParaRPr lang="en-US" sz="1140" dirty="0"/>
          </a:p>
        </p:txBody>
      </p:sp>
      <p:sp>
        <p:nvSpPr>
          <p:cNvPr id="9" name="Text 7"/>
          <p:cNvSpPr/>
          <p:nvPr/>
        </p:nvSpPr>
        <p:spPr>
          <a:xfrm>
            <a:off x="768096" y="4261104"/>
            <a:ext cx="6236208" cy="640080"/>
          </a:xfrm>
          <a:prstGeom prst="rect">
            <a:avLst/>
          </a:prstGeom>
          <a:noFill/>
          <a:ln/>
        </p:spPr>
        <p:txBody>
          <a:bodyPr wrap="square" lIns="0" tIns="0" rIns="0" bIns="0" rtlCol="0" anchor="ctr">
            <a:normAutofit/>
          </a:bodyPr>
          <a:lstStyle/>
          <a:p>
            <a:pPr indent="0" marL="0">
              <a:lnSpc>
                <a:spcPct val="92000"/>
              </a:lnSpc>
              <a:buNone/>
            </a:pPr>
            <a:r>
              <a:rPr lang="en-US" sz="955" dirty="0">
                <a:solidFill>
                  <a:srgbClr val="F2E9D8"/>
                </a:solidFill>
                <a:latin typeface="Georgia" pitchFamily="34" charset="0"/>
                <a:ea typeface="Georgia" pitchFamily="34" charset="-122"/>
                <a:cs typeface="Georgia" pitchFamily="34" charset="-120"/>
              </a:rPr>
              <a:t>Fear, treatment, recurrence, uncertainty, family, gratitude, faith, and continuing to live fully while dealing with cancer.</a:t>
            </a:r>
            <a:endParaRPr lang="en-US" sz="955" dirty="0"/>
          </a:p>
        </p:txBody>
      </p:sp>
      <p:sp>
        <p:nvSpPr>
          <p:cNvPr id="10" name="Text 8"/>
          <p:cNvSpPr/>
          <p:nvPr/>
        </p:nvSpPr>
        <p:spPr>
          <a:xfrm>
            <a:off x="640080" y="4919472"/>
            <a:ext cx="6446520" cy="256032"/>
          </a:xfrm>
          <a:prstGeom prst="rect">
            <a:avLst/>
          </a:prstGeom>
          <a:noFill/>
          <a:ln/>
        </p:spPr>
        <p:txBody>
          <a:bodyPr wrap="square" lIns="0" tIns="0" rIns="0" bIns="0" rtlCol="0" anchor="ctr"/>
          <a:lstStyle/>
          <a:p>
            <a:pPr indent="0" marL="0">
              <a:buNone/>
            </a:pPr>
            <a:r>
              <a:rPr lang="en-US" sz="1140" b="1" dirty="0">
                <a:solidFill>
                  <a:srgbClr val="D7A33B"/>
                </a:solidFill>
                <a:latin typeface="Georgia" pitchFamily="34" charset="0"/>
                <a:ea typeface="Georgia" pitchFamily="34" charset="-122"/>
                <a:cs typeface="Georgia" pitchFamily="34" charset="-120"/>
              </a:rPr>
              <a:t>Christian Faith Through Difficult Seasons</a:t>
            </a:r>
            <a:endParaRPr lang="en-US" sz="1140" dirty="0"/>
          </a:p>
        </p:txBody>
      </p:sp>
      <p:sp>
        <p:nvSpPr>
          <p:cNvPr id="11" name="Text 9"/>
          <p:cNvSpPr/>
          <p:nvPr/>
        </p:nvSpPr>
        <p:spPr>
          <a:xfrm>
            <a:off x="768096" y="5230368"/>
            <a:ext cx="6236208" cy="640080"/>
          </a:xfrm>
          <a:prstGeom prst="rect">
            <a:avLst/>
          </a:prstGeom>
          <a:noFill/>
          <a:ln/>
        </p:spPr>
        <p:txBody>
          <a:bodyPr wrap="square" lIns="0" tIns="0" rIns="0" bIns="0" rtlCol="0" anchor="ctr">
            <a:normAutofit/>
          </a:bodyPr>
          <a:lstStyle/>
          <a:p>
            <a:pPr indent="0" marL="0">
              <a:lnSpc>
                <a:spcPct val="92000"/>
              </a:lnSpc>
              <a:buNone/>
            </a:pPr>
            <a:r>
              <a:rPr lang="en-US" sz="955" dirty="0">
                <a:solidFill>
                  <a:srgbClr val="F2E9D8"/>
                </a:solidFill>
                <a:latin typeface="Georgia" pitchFamily="34" charset="0"/>
                <a:ea typeface="Georgia" pitchFamily="34" charset="-122"/>
                <a:cs typeface="Georgia" pitchFamily="34" charset="-120"/>
              </a:rPr>
              <a:t>I am a Christian, and my faith is an important part of how I understand the events of my life. I'm comfortable talking openly about my relationship with Jesus, prayer, fear, uncertainty, gratitude, and what it means to rely on faith when I don't have easy answers.</a:t>
            </a:r>
            <a:endParaRPr lang="en-US" sz="955" dirty="0"/>
          </a:p>
        </p:txBody>
      </p:sp>
      <p:sp>
        <p:nvSpPr>
          <p:cNvPr id="12" name="Text 10"/>
          <p:cNvSpPr/>
          <p:nvPr/>
        </p:nvSpPr>
        <p:spPr>
          <a:xfrm>
            <a:off x="640080" y="6035040"/>
            <a:ext cx="6446520" cy="256032"/>
          </a:xfrm>
          <a:prstGeom prst="rect">
            <a:avLst/>
          </a:prstGeom>
          <a:noFill/>
          <a:ln/>
        </p:spPr>
        <p:txBody>
          <a:bodyPr wrap="square" lIns="0" tIns="0" rIns="0" bIns="0" rtlCol="0" anchor="ctr"/>
          <a:lstStyle/>
          <a:p>
            <a:pPr indent="0" marL="0">
              <a:buNone/>
            </a:pPr>
            <a:r>
              <a:rPr lang="en-US" sz="1140" b="1" dirty="0">
                <a:solidFill>
                  <a:srgbClr val="D7A33B"/>
                </a:solidFill>
                <a:latin typeface="Georgia" pitchFamily="34" charset="0"/>
                <a:ea typeface="Georgia" pitchFamily="34" charset="-122"/>
                <a:cs typeface="Georgia" pitchFamily="34" charset="-120"/>
              </a:rPr>
              <a:t>Pittsburgh, McKees Rocks and the Lessons I Carried With Me</a:t>
            </a:r>
            <a:endParaRPr lang="en-US" sz="1140" dirty="0"/>
          </a:p>
        </p:txBody>
      </p:sp>
      <p:sp>
        <p:nvSpPr>
          <p:cNvPr id="13" name="Text 11"/>
          <p:cNvSpPr/>
          <p:nvPr/>
        </p:nvSpPr>
        <p:spPr>
          <a:xfrm>
            <a:off x="768096" y="6345936"/>
            <a:ext cx="6236208" cy="640080"/>
          </a:xfrm>
          <a:prstGeom prst="rect">
            <a:avLst/>
          </a:prstGeom>
          <a:noFill/>
          <a:ln/>
        </p:spPr>
        <p:txBody>
          <a:bodyPr wrap="square" lIns="0" tIns="0" rIns="0" bIns="0" rtlCol="0" anchor="ctr">
            <a:normAutofit/>
          </a:bodyPr>
          <a:lstStyle/>
          <a:p>
            <a:pPr indent="0" marL="0">
              <a:lnSpc>
                <a:spcPct val="92000"/>
              </a:lnSpc>
              <a:buNone/>
            </a:pPr>
            <a:r>
              <a:rPr lang="en-US" sz="955" dirty="0">
                <a:solidFill>
                  <a:srgbClr val="F2E9D8"/>
                </a:solidFill>
                <a:latin typeface="Georgia" pitchFamily="34" charset="0"/>
                <a:ea typeface="Georgia" pitchFamily="34" charset="-122"/>
                <a:cs typeface="Georgia" pitchFamily="34" charset="-120"/>
              </a:rPr>
              <a:t>Growing up in Western Pennsylvania, the people who shaped me, work ethic, family, loyalty, resilience, and what I call a Pittsburgh state of mind.</a:t>
            </a:r>
            <a:endParaRPr lang="en-US" sz="955" dirty="0"/>
          </a:p>
        </p:txBody>
      </p:sp>
      <p:sp>
        <p:nvSpPr>
          <p:cNvPr id="14" name="Text 12"/>
          <p:cNvSpPr/>
          <p:nvPr/>
        </p:nvSpPr>
        <p:spPr>
          <a:xfrm>
            <a:off x="640080" y="7004304"/>
            <a:ext cx="6446520" cy="256032"/>
          </a:xfrm>
          <a:prstGeom prst="rect">
            <a:avLst/>
          </a:prstGeom>
          <a:noFill/>
          <a:ln/>
        </p:spPr>
        <p:txBody>
          <a:bodyPr wrap="square" lIns="0" tIns="0" rIns="0" bIns="0" rtlCol="0" anchor="ctr"/>
          <a:lstStyle/>
          <a:p>
            <a:pPr indent="0" marL="0">
              <a:buNone/>
            </a:pPr>
            <a:r>
              <a:rPr lang="en-US" sz="1140" b="1" dirty="0">
                <a:solidFill>
                  <a:srgbClr val="D7A33B"/>
                </a:solidFill>
                <a:latin typeface="Georgia" pitchFamily="34" charset="0"/>
                <a:ea typeface="Georgia" pitchFamily="34" charset="-122"/>
                <a:cs typeface="Georgia" pitchFamily="34" charset="-120"/>
              </a:rPr>
              <a:t>Work, Careers and Leadership</a:t>
            </a:r>
            <a:endParaRPr lang="en-US" sz="1140" dirty="0"/>
          </a:p>
        </p:txBody>
      </p:sp>
      <p:sp>
        <p:nvSpPr>
          <p:cNvPr id="15" name="Text 13"/>
          <p:cNvSpPr/>
          <p:nvPr/>
        </p:nvSpPr>
        <p:spPr>
          <a:xfrm>
            <a:off x="768096" y="7315200"/>
            <a:ext cx="6236208" cy="640080"/>
          </a:xfrm>
          <a:prstGeom prst="rect">
            <a:avLst/>
          </a:prstGeom>
          <a:noFill/>
          <a:ln/>
        </p:spPr>
        <p:txBody>
          <a:bodyPr wrap="square" lIns="0" tIns="0" rIns="0" bIns="0" rtlCol="0" anchor="ctr">
            <a:normAutofit/>
          </a:bodyPr>
          <a:lstStyle/>
          <a:p>
            <a:pPr indent="0" marL="0">
              <a:lnSpc>
                <a:spcPct val="92000"/>
              </a:lnSpc>
              <a:buNone/>
            </a:pPr>
            <a:r>
              <a:rPr lang="en-US" sz="955" dirty="0">
                <a:solidFill>
                  <a:srgbClr val="F2E9D8"/>
                </a:solidFill>
                <a:latin typeface="Georgia" pitchFamily="34" charset="0"/>
                <a:ea typeface="Georgia" pitchFamily="34" charset="-122"/>
                <a:cs typeface="Georgia" pitchFamily="34" charset="-120"/>
              </a:rPr>
              <a:t>More than three decades in financial services followed by nearly fifteen years in executive recruiting taught me a great deal about people, leadership, careers, hiring, business, and the decisions that can change someone's life.</a:t>
            </a:r>
            <a:endParaRPr lang="en-US" sz="955" dirty="0"/>
          </a:p>
        </p:txBody>
      </p:sp>
      <p:sp>
        <p:nvSpPr>
          <p:cNvPr id="16" name="Shape 14">
            <a:hlinkClick r:id="rId1" tooltip=""/>
          </p:cNvPr>
          <p:cNvSpPr/>
          <p:nvPr/>
        </p:nvSpPr>
        <p:spPr>
          <a:xfrm>
            <a:off x="841248" y="9015984"/>
            <a:ext cx="6089904" cy="420624"/>
          </a:xfrm>
          <a:prstGeom prst="rect">
            <a:avLst/>
          </a:prstGeom>
          <a:solidFill>
            <a:srgbClr val="050505"/>
          </a:solidFill>
          <a:ln w="15240">
            <a:solidFill>
              <a:srgbClr val="D7A33B"/>
            </a:solidFill>
            <a:prstDash val="solid"/>
          </a:ln>
        </p:spPr>
      </p:sp>
      <p:sp>
        <p:nvSpPr>
          <p:cNvPr id="17" name="Text 15">
            <a:hlinkClick r:id="rId2" tooltip=""/>
          </p:cNvPr>
          <p:cNvSpPr/>
          <p:nvPr/>
        </p:nvSpPr>
        <p:spPr>
          <a:xfrm>
            <a:off x="841248" y="9020556"/>
            <a:ext cx="6089904" cy="411480"/>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2" invalidUrl="" action="" tgtFrame="" tooltip="" history="1" highlightClick="0" endSnd="0">
                  <a:extLst>
                    <a:ext uri="{A12FA001-AC4F-418D-AE19-62706E023703}">
                      <ahyp:hlinkClr xmlns:ahyp="http://schemas.microsoft.com/office/drawing/2018/hyperlinkcolor" val="tx"/>
                    </a:ext>
                  </a:extLst>
                </a:hlinkClick>
              </a:rPr>
              <a:t>INVITE TONY TO YOUR PODCAST</a:t>
            </a:r>
            <a:endParaRPr lang="en-US" sz="104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71725"/>
        </a:solidFill>
      </p:bgPr>
    </p:bg>
    <p:spTree>
      <p:nvGrpSpPr>
        <p:cNvPr id="1" name=""/>
        <p:cNvGrpSpPr/>
        <p:nvPr/>
      </p:nvGrpSpPr>
      <p:grpSpPr>
        <a:xfrm>
          <a:off x="0" y="0"/>
          <a:ext cx="0" cy="0"/>
          <a:chOff x="0" y="0"/>
          <a:chExt cx="0" cy="0"/>
        </a:xfrm>
      </p:grpSpPr>
      <p:sp>
        <p:nvSpPr>
          <p:cNvPr id="2" name="Shape 0"/>
          <p:cNvSpPr/>
          <p:nvPr/>
        </p:nvSpPr>
        <p:spPr>
          <a:xfrm>
            <a:off x="594360" y="292608"/>
            <a:ext cx="6583680" cy="0"/>
          </a:xfrm>
          <a:prstGeom prst="line">
            <a:avLst/>
          </a:prstGeom>
          <a:noFill/>
          <a:ln w="12700">
            <a:solidFill>
              <a:srgbClr val="D7A33B"/>
            </a:solidFill>
            <a:prstDash val="solid"/>
          </a:ln>
        </p:spPr>
      </p:sp>
      <p:sp>
        <p:nvSpPr>
          <p:cNvPr id="3" name="Text 1"/>
          <p:cNvSpPr/>
          <p:nvPr/>
        </p:nvSpPr>
        <p:spPr>
          <a:xfrm>
            <a:off x="502920" y="329184"/>
            <a:ext cx="6766560" cy="384048"/>
          </a:xfrm>
          <a:prstGeom prst="rect">
            <a:avLst/>
          </a:prstGeom>
          <a:noFill/>
          <a:ln/>
        </p:spPr>
        <p:txBody>
          <a:bodyPr wrap="square" lIns="0" tIns="0" rIns="0" bIns="0" rtlCol="0" anchor="ctr"/>
          <a:lstStyle/>
          <a:p>
            <a:pPr algn="ctr" indent="0" marL="0">
              <a:buNone/>
            </a:pPr>
            <a:r>
              <a:rPr lang="en-US" sz="1900" b="1" dirty="0">
                <a:solidFill>
                  <a:srgbClr val="D7A33B"/>
                </a:solidFill>
                <a:latin typeface="Georgia" pitchFamily="34" charset="0"/>
                <a:ea typeface="Georgia" pitchFamily="34" charset="-122"/>
                <a:cs typeface="Georgia" pitchFamily="34" charset="-120"/>
              </a:rPr>
              <a:t>CONVERSATIONS WE COULD HAVE</a:t>
            </a:r>
            <a:endParaRPr lang="en-US" sz="1900" dirty="0"/>
          </a:p>
        </p:txBody>
      </p:sp>
      <p:sp>
        <p:nvSpPr>
          <p:cNvPr id="4" name="Text 2"/>
          <p:cNvSpPr/>
          <p:nvPr/>
        </p:nvSpPr>
        <p:spPr>
          <a:xfrm>
            <a:off x="658368" y="960120"/>
            <a:ext cx="6400800" cy="283464"/>
          </a:xfrm>
          <a:prstGeom prst="rect">
            <a:avLst/>
          </a:prstGeom>
          <a:noFill/>
          <a:ln/>
        </p:spPr>
        <p:txBody>
          <a:bodyPr wrap="square" lIns="0" tIns="0" rIns="0" bIns="0" rtlCol="0" anchor="ctr"/>
          <a:lstStyle/>
          <a:p>
            <a:pPr indent="0" marL="0">
              <a:buNone/>
            </a:pPr>
            <a:r>
              <a:rPr lang="en-US" sz="1300" b="1" dirty="0">
                <a:solidFill>
                  <a:srgbClr val="D7A33B"/>
                </a:solidFill>
                <a:latin typeface="Georgia" pitchFamily="34" charset="0"/>
                <a:ea typeface="Georgia" pitchFamily="34" charset="-122"/>
                <a:cs typeface="Georgia" pitchFamily="34" charset="-120"/>
              </a:rPr>
              <a:t>Family and Fatherhood</a:t>
            </a:r>
            <a:endParaRPr lang="en-US" sz="1300" dirty="0"/>
          </a:p>
        </p:txBody>
      </p:sp>
      <p:sp>
        <p:nvSpPr>
          <p:cNvPr id="5" name="Text 3"/>
          <p:cNvSpPr/>
          <p:nvPr/>
        </p:nvSpPr>
        <p:spPr>
          <a:xfrm>
            <a:off x="777240" y="1353312"/>
            <a:ext cx="6144768" cy="713232"/>
          </a:xfrm>
          <a:prstGeom prst="rect">
            <a:avLst/>
          </a:prstGeom>
          <a:noFill/>
          <a:ln/>
        </p:spPr>
        <p:txBody>
          <a:bodyPr wrap="square" lIns="0" tIns="0" rIns="0" bIns="0" rtlCol="0" anchor="ctr">
            <a:normAutofit/>
          </a:bodyPr>
          <a:lstStyle/>
          <a:p>
            <a:pPr indent="0" marL="0">
              <a:lnSpc>
                <a:spcPct val="96000"/>
              </a:lnSpc>
              <a:buNone/>
            </a:pPr>
            <a:r>
              <a:rPr lang="en-US" sz="1020" dirty="0">
                <a:solidFill>
                  <a:srgbClr val="F2E9D8"/>
                </a:solidFill>
                <a:latin typeface="Georgia" pitchFamily="34" charset="0"/>
                <a:ea typeface="Georgia" pitchFamily="34" charset="-122"/>
                <a:cs typeface="Georgia" pitchFamily="34" charset="-120"/>
              </a:rPr>
              <a:t>The lessons my father taught me without necessarily saying them, becoming a father myself, and realizing how much of one generation travels into the next.</a:t>
            </a:r>
            <a:endParaRPr lang="en-US" sz="1020" dirty="0"/>
          </a:p>
        </p:txBody>
      </p:sp>
      <p:sp>
        <p:nvSpPr>
          <p:cNvPr id="6" name="Text 4"/>
          <p:cNvSpPr/>
          <p:nvPr/>
        </p:nvSpPr>
        <p:spPr>
          <a:xfrm>
            <a:off x="658368" y="2295144"/>
            <a:ext cx="6400800" cy="283464"/>
          </a:xfrm>
          <a:prstGeom prst="rect">
            <a:avLst/>
          </a:prstGeom>
          <a:noFill/>
          <a:ln/>
        </p:spPr>
        <p:txBody>
          <a:bodyPr wrap="square" lIns="0" tIns="0" rIns="0" bIns="0" rtlCol="0" anchor="ctr"/>
          <a:lstStyle/>
          <a:p>
            <a:pPr indent="0" marL="0">
              <a:buNone/>
            </a:pPr>
            <a:r>
              <a:rPr lang="en-US" sz="1300" b="1" dirty="0">
                <a:solidFill>
                  <a:srgbClr val="D7A33B"/>
                </a:solidFill>
                <a:latin typeface="Georgia" pitchFamily="34" charset="0"/>
                <a:ea typeface="Georgia" pitchFamily="34" charset="-122"/>
                <a:cs typeface="Georgia" pitchFamily="34" charset="-120"/>
              </a:rPr>
              <a:t>Friendship, Community and Showing Up</a:t>
            </a:r>
            <a:endParaRPr lang="en-US" sz="1300" dirty="0"/>
          </a:p>
        </p:txBody>
      </p:sp>
      <p:sp>
        <p:nvSpPr>
          <p:cNvPr id="7" name="Text 5"/>
          <p:cNvSpPr/>
          <p:nvPr/>
        </p:nvSpPr>
        <p:spPr>
          <a:xfrm>
            <a:off x="777240" y="2688336"/>
            <a:ext cx="6144768" cy="713232"/>
          </a:xfrm>
          <a:prstGeom prst="rect">
            <a:avLst/>
          </a:prstGeom>
          <a:noFill/>
          <a:ln/>
        </p:spPr>
        <p:txBody>
          <a:bodyPr wrap="square" lIns="0" tIns="0" rIns="0" bIns="0" rtlCol="0" anchor="ctr">
            <a:normAutofit/>
          </a:bodyPr>
          <a:lstStyle/>
          <a:p>
            <a:pPr indent="0" marL="0">
              <a:lnSpc>
                <a:spcPct val="96000"/>
              </a:lnSpc>
              <a:buNone/>
            </a:pPr>
            <a:r>
              <a:rPr lang="en-US" sz="1020" dirty="0">
                <a:solidFill>
                  <a:srgbClr val="F2E9D8"/>
                </a:solidFill>
                <a:latin typeface="Georgia" pitchFamily="34" charset="0"/>
                <a:ea typeface="Georgia" pitchFamily="34" charset="-122"/>
                <a:cs typeface="Georgia" pitchFamily="34" charset="-120"/>
              </a:rPr>
              <a:t>Long friendships, unexpected acts of kindness, accepting help when I didn't want to, losing people I loved, and discovering how much the people around us matter.</a:t>
            </a:r>
            <a:endParaRPr lang="en-US" sz="1020" dirty="0"/>
          </a:p>
        </p:txBody>
      </p:sp>
      <p:sp>
        <p:nvSpPr>
          <p:cNvPr id="8" name="Text 6"/>
          <p:cNvSpPr/>
          <p:nvPr/>
        </p:nvSpPr>
        <p:spPr>
          <a:xfrm>
            <a:off x="658368" y="3630168"/>
            <a:ext cx="6400800" cy="283464"/>
          </a:xfrm>
          <a:prstGeom prst="rect">
            <a:avLst/>
          </a:prstGeom>
          <a:noFill/>
          <a:ln/>
        </p:spPr>
        <p:txBody>
          <a:bodyPr wrap="square" lIns="0" tIns="0" rIns="0" bIns="0" rtlCol="0" anchor="ctr"/>
          <a:lstStyle/>
          <a:p>
            <a:pPr indent="0" marL="0">
              <a:buNone/>
            </a:pPr>
            <a:r>
              <a:rPr lang="en-US" sz="1300" b="1" dirty="0">
                <a:solidFill>
                  <a:srgbClr val="D7A33B"/>
                </a:solidFill>
                <a:latin typeface="Georgia" pitchFamily="34" charset="0"/>
                <a:ea typeface="Georgia" pitchFamily="34" charset="-122"/>
                <a:cs typeface="Georgia" pitchFamily="34" charset="-120"/>
              </a:rPr>
              <a:t>Starting Something New Later in Life</a:t>
            </a:r>
            <a:endParaRPr lang="en-US" sz="1300" dirty="0"/>
          </a:p>
        </p:txBody>
      </p:sp>
      <p:sp>
        <p:nvSpPr>
          <p:cNvPr id="9" name="Text 7"/>
          <p:cNvSpPr/>
          <p:nvPr/>
        </p:nvSpPr>
        <p:spPr>
          <a:xfrm>
            <a:off x="777240" y="4023360"/>
            <a:ext cx="6144768" cy="713232"/>
          </a:xfrm>
          <a:prstGeom prst="rect">
            <a:avLst/>
          </a:prstGeom>
          <a:noFill/>
          <a:ln/>
        </p:spPr>
        <p:txBody>
          <a:bodyPr wrap="square" lIns="0" tIns="0" rIns="0" bIns="0" rtlCol="0" anchor="ctr">
            <a:normAutofit/>
          </a:bodyPr>
          <a:lstStyle/>
          <a:p>
            <a:pPr indent="0" marL="0">
              <a:lnSpc>
                <a:spcPct val="96000"/>
              </a:lnSpc>
              <a:buNone/>
            </a:pPr>
            <a:r>
              <a:rPr lang="en-US" sz="1020" dirty="0">
                <a:solidFill>
                  <a:srgbClr val="F2E9D8"/>
                </a:solidFill>
                <a:latin typeface="Georgia" pitchFamily="34" charset="0"/>
                <a:ea typeface="Georgia" pitchFamily="34" charset="-122"/>
                <a:cs typeface="Georgia" pitchFamily="34" charset="-120"/>
              </a:rPr>
              <a:t>I became a published author in 2026. Starting something new at this stage of life has given me another collection of stories about risk, persistence, technology, mistakes, learning, and refusing to decide that it's too late to try something different.</a:t>
            </a:r>
            <a:endParaRPr lang="en-US" sz="1020" dirty="0"/>
          </a:p>
        </p:txBody>
      </p:sp>
      <p:sp>
        <p:nvSpPr>
          <p:cNvPr id="10" name="Text 8"/>
          <p:cNvSpPr/>
          <p:nvPr/>
        </p:nvSpPr>
        <p:spPr>
          <a:xfrm>
            <a:off x="658368" y="4828032"/>
            <a:ext cx="6400800" cy="310896"/>
          </a:xfrm>
          <a:prstGeom prst="rect">
            <a:avLst/>
          </a:prstGeom>
          <a:noFill/>
          <a:ln/>
        </p:spPr>
        <p:txBody>
          <a:bodyPr wrap="square" lIns="0" tIns="0" rIns="0" bIns="0" rtlCol="0" anchor="ctr"/>
          <a:lstStyle/>
          <a:p>
            <a:pPr indent="0" marL="0">
              <a:buNone/>
            </a:pPr>
            <a:r>
              <a:rPr lang="en-US" sz="1300" b="1" dirty="0">
                <a:solidFill>
                  <a:srgbClr val="D7A33B"/>
                </a:solidFill>
                <a:latin typeface="Georgia" pitchFamily="34" charset="0"/>
                <a:ea typeface="Georgia" pitchFamily="34" charset="-122"/>
                <a:cs typeface="Georgia" pitchFamily="34" charset="-120"/>
              </a:rPr>
              <a:t>LET'S HAVE A CONVERSATION</a:t>
            </a:r>
            <a:endParaRPr lang="en-US" sz="1300" dirty="0"/>
          </a:p>
        </p:txBody>
      </p:sp>
      <p:sp>
        <p:nvSpPr>
          <p:cNvPr id="11" name="Text 9"/>
          <p:cNvSpPr/>
          <p:nvPr/>
        </p:nvSpPr>
        <p:spPr>
          <a:xfrm>
            <a:off x="777240" y="5212080"/>
            <a:ext cx="6144768" cy="1234440"/>
          </a:xfrm>
          <a:prstGeom prst="rect">
            <a:avLst/>
          </a:prstGeom>
          <a:noFill/>
          <a:ln/>
        </p:spPr>
        <p:txBody>
          <a:bodyPr wrap="square" lIns="0" tIns="0" rIns="0" bIns="0" rtlCol="0" anchor="ctr">
            <a:normAutofit/>
          </a:bodyPr>
          <a:lstStyle/>
          <a:p>
            <a:pPr indent="0" marL="0">
              <a:lnSpc>
                <a:spcPct val="98000"/>
              </a:lnSpc>
              <a:buNone/>
            </a:pPr>
            <a:r>
              <a:rPr lang="en-US" sz="1040" dirty="0">
                <a:solidFill>
                  <a:srgbClr val="F2E9D8"/>
                </a:solidFill>
                <a:latin typeface="Georgia" pitchFamily="34" charset="0"/>
                <a:ea typeface="Georgia" pitchFamily="34" charset="-122"/>
                <a:cs typeface="Georgia" pitchFamily="34" charset="-120"/>
              </a:rPr>
              <a:t>I don't need every conversation to be about my books. Sometimes a story from one of them is simply where the conversation begins.</a:t>
            </a:r>
            <a:endParaRPr lang="en-US" sz="1040" dirty="0"/>
          </a:p>
          <a:p>
            <a:pPr indent="0" marL="0">
              <a:lnSpc>
                <a:spcPct val="98000"/>
              </a:lnSpc>
              <a:buNone/>
            </a:pPr>
            <a:endParaRPr lang="en-US" sz="1040" dirty="0"/>
          </a:p>
          <a:p>
            <a:pPr indent="0" marL="0">
              <a:lnSpc>
                <a:spcPct val="98000"/>
              </a:lnSpc>
              <a:buNone/>
            </a:pPr>
            <a:r>
              <a:rPr lang="en-US" sz="1040" dirty="0">
                <a:solidFill>
                  <a:srgbClr val="F2E9D8"/>
                </a:solidFill>
                <a:latin typeface="Georgia" pitchFamily="34" charset="0"/>
                <a:ea typeface="Georgia" pitchFamily="34" charset="-122"/>
                <a:cs typeface="Georgia" pitchFamily="34" charset="-120"/>
              </a:rPr>
              <a:t>If you think my experiences, stories, or perspective could be useful to your audience, I'd be happy to talk.</a:t>
            </a:r>
            <a:endParaRPr lang="en-US" sz="1040" dirty="0"/>
          </a:p>
        </p:txBody>
      </p:sp>
      <p:sp>
        <p:nvSpPr>
          <p:cNvPr id="12" name="Text 10"/>
          <p:cNvSpPr/>
          <p:nvPr/>
        </p:nvSpPr>
        <p:spPr>
          <a:xfrm>
            <a:off x="777240" y="6510528"/>
            <a:ext cx="6144768" cy="274320"/>
          </a:xfrm>
          <a:prstGeom prst="rect">
            <a:avLst/>
          </a:prstGeom>
          <a:noFill/>
          <a:ln/>
        </p:spPr>
        <p:txBody>
          <a:bodyPr wrap="square" lIns="0" tIns="0" rIns="0" bIns="0" rtlCol="0" anchor="ctr"/>
          <a:lstStyle/>
          <a:p>
            <a:pPr algn="ctr" indent="0" marL="0">
              <a:buNone/>
            </a:pPr>
            <a:r>
              <a:rPr lang="en-US" sz="1200" b="1" i="1" dirty="0">
                <a:solidFill>
                  <a:srgbClr val="F2E9D8"/>
                </a:solidFill>
                <a:latin typeface="Georgia" pitchFamily="34" charset="0"/>
                <a:ea typeface="Georgia" pitchFamily="34" charset="-122"/>
                <a:cs typeface="Georgia" pitchFamily="34" charset="-120"/>
              </a:rPr>
              <a:t>Just ask.</a:t>
            </a:r>
            <a:endParaRPr lang="en-US" sz="1200" dirty="0"/>
          </a:p>
        </p:txBody>
      </p:sp>
      <p:sp>
        <p:nvSpPr>
          <p:cNvPr id="13" name="Shape 11">
            <a:hlinkClick r:id="rId1" tooltip=""/>
          </p:cNvPr>
          <p:cNvSpPr/>
          <p:nvPr/>
        </p:nvSpPr>
        <p:spPr>
          <a:xfrm>
            <a:off x="1417320" y="6903720"/>
            <a:ext cx="4937760" cy="475488"/>
          </a:xfrm>
          <a:prstGeom prst="rect">
            <a:avLst/>
          </a:prstGeom>
          <a:solidFill>
            <a:srgbClr val="050505"/>
          </a:solidFill>
          <a:ln w="15240">
            <a:solidFill>
              <a:srgbClr val="D7A33B"/>
            </a:solidFill>
            <a:prstDash val="solid"/>
          </a:ln>
        </p:spPr>
      </p:sp>
      <p:sp>
        <p:nvSpPr>
          <p:cNvPr id="14" name="Text 12">
            <a:hlinkClick r:id="rId2" tooltip=""/>
          </p:cNvPr>
          <p:cNvSpPr/>
          <p:nvPr/>
        </p:nvSpPr>
        <p:spPr>
          <a:xfrm>
            <a:off x="1417320" y="6903720"/>
            <a:ext cx="4937760" cy="466344"/>
          </a:xfrm>
          <a:prstGeom prst="rect">
            <a:avLst/>
          </a:prstGeom>
          <a:noFill/>
          <a:ln/>
        </p:spPr>
        <p:txBody>
          <a:bodyPr wrap="square" lIns="0" tIns="0" rIns="0" bIns="0" rtlCol="0" anchor="ctr"/>
          <a:lstStyle/>
          <a:p>
            <a:pPr algn="ctr" indent="0" marL="0">
              <a:buNone/>
            </a:pPr>
            <a:r>
              <a:rPr lang="en-US" sz="1050" b="1" u="sng" dirty="0">
                <a:solidFill>
                  <a:srgbClr val="D7A33B"/>
                </a:solidFill>
                <a:latin typeface="Arial" pitchFamily="34" charset="0"/>
                <a:ea typeface="Arial" pitchFamily="34" charset="-122"/>
                <a:cs typeface="Arial" pitchFamily="34" charset="-120"/>
                <a:hlinkClick r:id="rId2" invalidUrl="" action="" tgtFrame="" tooltip="" history="1" highlightClick="0" endSnd="0">
                  <a:extLst>
                    <a:ext uri="{A12FA001-AC4F-418D-AE19-62706E023703}">
                      <ahyp:hlinkClr xmlns:ahyp="http://schemas.microsoft.com/office/drawing/2018/hyperlinkcolor" val="tx"/>
                    </a:ext>
                  </a:extLst>
                </a:hlinkClick>
              </a:rPr>
              <a:t>SCHEDULE A CONVERSATION</a:t>
            </a:r>
            <a:endParaRPr lang="en-US" sz="1050" dirty="0"/>
          </a:p>
        </p:txBody>
      </p:sp>
      <p:sp>
        <p:nvSpPr>
          <p:cNvPr id="15" name="Shape 13">
            <a:hlinkClick r:id="rId3" tooltip=""/>
          </p:cNvPr>
          <p:cNvSpPr/>
          <p:nvPr/>
        </p:nvSpPr>
        <p:spPr>
          <a:xfrm>
            <a:off x="841248" y="9015984"/>
            <a:ext cx="6089904" cy="420624"/>
          </a:xfrm>
          <a:prstGeom prst="rect">
            <a:avLst/>
          </a:prstGeom>
          <a:solidFill>
            <a:srgbClr val="050505"/>
          </a:solidFill>
          <a:ln w="15240">
            <a:solidFill>
              <a:srgbClr val="D7A33B"/>
            </a:solidFill>
            <a:prstDash val="solid"/>
          </a:ln>
        </p:spPr>
      </p:sp>
      <p:sp>
        <p:nvSpPr>
          <p:cNvPr id="16" name="Text 14">
            <a:hlinkClick r:id="rId4" tooltip=""/>
          </p:cNvPr>
          <p:cNvSpPr/>
          <p:nvPr/>
        </p:nvSpPr>
        <p:spPr>
          <a:xfrm>
            <a:off x="841248" y="9020556"/>
            <a:ext cx="6089904" cy="411480"/>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4" invalidUrl="" action="" tgtFrame="" tooltip="" history="1" highlightClick="0" endSnd="0">
                  <a:extLst>
                    <a:ext uri="{A12FA001-AC4F-418D-AE19-62706E023703}">
                      <ahyp:hlinkClr xmlns:ahyp="http://schemas.microsoft.com/office/drawing/2018/hyperlinkcolor" val="tx"/>
                    </a:ext>
                  </a:extLst>
                </a:hlinkClick>
              </a:rPr>
              <a:t>WATCH TONY IN CONVERSATION</a:t>
            </a:r>
            <a:endParaRPr lang="en-US" sz="104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71725"/>
        </a:solidFill>
      </p:bgPr>
    </p:bg>
    <p:spTree>
      <p:nvGrpSpPr>
        <p:cNvPr id="1" name=""/>
        <p:cNvGrpSpPr/>
        <p:nvPr/>
      </p:nvGrpSpPr>
      <p:grpSpPr>
        <a:xfrm>
          <a:off x="0" y="0"/>
          <a:ext cx="0" cy="0"/>
          <a:chOff x="0" y="0"/>
          <a:chExt cx="0" cy="0"/>
        </a:xfrm>
      </p:grpSpPr>
      <p:sp>
        <p:nvSpPr>
          <p:cNvPr id="2" name="Shape 0"/>
          <p:cNvSpPr/>
          <p:nvPr/>
        </p:nvSpPr>
        <p:spPr>
          <a:xfrm>
            <a:off x="594360" y="292608"/>
            <a:ext cx="6583680" cy="0"/>
          </a:xfrm>
          <a:prstGeom prst="line">
            <a:avLst/>
          </a:prstGeom>
          <a:noFill/>
          <a:ln w="12700">
            <a:solidFill>
              <a:srgbClr val="D7A33B"/>
            </a:solidFill>
            <a:prstDash val="solid"/>
          </a:ln>
        </p:spPr>
        <p:txBody>
          <a:bodyPr/>
          <a:p/>
        </p:txBody>
      </p:sp>
      <p:sp>
        <p:nvSpPr>
          <p:cNvPr id="3" name="Text 1"/>
          <p:cNvSpPr/>
          <p:nvPr/>
        </p:nvSpPr>
        <p:spPr>
          <a:xfrm>
            <a:off x="502920" y="329184"/>
            <a:ext cx="6766560" cy="384048"/>
          </a:xfrm>
          <a:prstGeom prst="rect">
            <a:avLst/>
          </a:prstGeom>
          <a:noFill/>
          <a:ln/>
        </p:spPr>
        <p:txBody>
          <a:bodyPr wrap="square" lIns="0" tIns="0" rIns="0" bIns="0" rtlCol="0" anchor="ctr"/>
          <a:lstStyle/>
          <a:p>
            <a:pPr algn="ctr" indent="0" marL="0">
              <a:buNone/>
            </a:pPr>
            <a:r>
              <a:rPr lang="en-US" sz="1900" b="1" dirty="0">
                <a:solidFill>
                  <a:srgbClr val="D7A33B"/>
                </a:solidFill>
                <a:latin typeface="Georgia" pitchFamily="34" charset="0"/>
                <a:ea typeface="Georgia" pitchFamily="34" charset="-122"/>
                <a:cs typeface="Georgia" pitchFamily="34" charset="-120"/>
              </a:rPr>
              <a:t>THE BOOKS</a:t>
            </a:r>
            <a:endParaRPr lang="en-US" sz="1900" dirty="0"/>
          </a:p>
        </p:txBody>
      </p:sp>
      <p:sp>
        <p:nvSpPr>
          <p:cNvPr id="4" name="Text 2"/>
          <p:cNvSpPr/>
          <p:nvPr/>
        </p:nvSpPr>
        <p:spPr>
          <a:xfrm>
            <a:off x="566928" y="841248"/>
            <a:ext cx="6629400" cy="1078992"/>
          </a:xfrm>
          <a:prstGeom prst="rect">
            <a:avLst/>
          </a:prstGeom>
          <a:noFill/>
          <a:ln/>
        </p:spPr>
        <p:txBody>
          <a:bodyPr wrap="square" lIns="0" tIns="0" rIns="0" bIns="0" rtlCol="0" anchor="ctr">
            <a:normAutofit/>
          </a:bodyPr>
          <a:lstStyle/>
          <a:p>
            <a:pPr indent="0" marL="0">
              <a:lnSpc>
                <a:spcPct val="94000"/>
              </a:lnSpc>
              <a:buNone/>
            </a:pPr>
            <a:r>
              <a:rPr lang="en-US" sz="1240" dirty="0">
                <a:solidFill>
                  <a:srgbClr val="F2E9D8"/>
                </a:solidFill>
                <a:latin typeface="Georgia" pitchFamily="34" charset="0"/>
                <a:ea typeface="Georgia" pitchFamily="34" charset="-122"/>
                <a:cs typeface="Georgia" pitchFamily="34" charset="-120"/>
              </a:rPr>
              <a:t>My books grew from stories I originally wrote to make sense of life as it was happening. Some came from difficult seasons. Others came from family, friendship, work, faith, Pittsburgh, and the ordinary moments that stay with us long after they happen.</a:t>
            </a:r>
            <a:endParaRPr lang="en-US" sz="1010" dirty="0"/>
          </a:p>
        </p:txBody>
      </p:sp>
      <p:pic>
        <p:nvPicPr>
          <p:cNvPr id="5" name="Image 0" descr="/mnt/data/book1_glow.png">    </p:cNvPr>
          <p:cNvPicPr>
            <a:picLocks noChangeAspect="1"/>
          </p:cNvPicPr>
          <p:nvPr/>
        </p:nvPicPr>
        <p:blipFill>
          <a:blip r:embed="rId1"/>
          <a:stretch>
            <a:fillRect/>
          </a:stretch>
        </p:blipFill>
        <p:spPr>
          <a:xfrm>
            <a:off x="384048" y="2212848"/>
            <a:ext cx="2761488" cy="4133088"/>
          </a:xfrm>
          <a:prstGeom prst="rect">
            <a:avLst/>
          </a:prstGeom>
        </p:spPr>
      </p:pic>
      <p:sp>
        <p:nvSpPr>
          <p:cNvPr id="6" name="Text 3"/>
          <p:cNvSpPr/>
          <p:nvPr/>
        </p:nvSpPr>
        <p:spPr>
          <a:xfrm>
            <a:off x="3401568" y="2167128"/>
            <a:ext cx="3703320" cy="310896"/>
          </a:xfrm>
          <a:prstGeom prst="rect">
            <a:avLst/>
          </a:prstGeom>
          <a:noFill/>
          <a:ln/>
        </p:spPr>
        <p:txBody>
          <a:bodyPr wrap="square" lIns="0" tIns="0" rIns="0" bIns="0" rtlCol="0" anchor="ctr"/>
          <a:lstStyle/>
          <a:p>
            <a:pPr indent="0" marL="0">
              <a:buNone/>
            </a:pPr>
            <a:r>
              <a:rPr lang="en-US" sz="1650" b="1" dirty="0">
                <a:solidFill>
                  <a:srgbClr val="D7A33B"/>
                </a:solidFill>
                <a:latin typeface="Georgia" pitchFamily="34" charset="0"/>
                <a:ea typeface="Georgia" pitchFamily="34" charset="-122"/>
                <a:cs typeface="Georgia" pitchFamily="34" charset="-120"/>
              </a:rPr>
              <a:t>It's A Glorious Day</a:t>
            </a:r>
            <a:endParaRPr lang="en-US" sz="1650" dirty="0"/>
          </a:p>
        </p:txBody>
      </p:sp>
      <p:sp>
        <p:nvSpPr>
          <p:cNvPr id="7" name="Text 4"/>
          <p:cNvSpPr/>
          <p:nvPr/>
        </p:nvSpPr>
        <p:spPr>
          <a:xfrm>
            <a:off x="3401568" y="2532888"/>
            <a:ext cx="3703320" cy="228600"/>
          </a:xfrm>
          <a:prstGeom prst="rect">
            <a:avLst/>
          </a:prstGeom>
          <a:noFill/>
          <a:ln/>
        </p:spPr>
        <p:txBody>
          <a:bodyPr wrap="square" lIns="0" tIns="0" rIns="0" bIns="0" rtlCol="0" anchor="ctr"/>
          <a:lstStyle/>
          <a:p>
            <a:pPr indent="0" marL="0">
              <a:buNone/>
            </a:pPr>
            <a:r>
              <a:rPr lang="en-US" sz="1070" i="1" dirty="0">
                <a:solidFill>
                  <a:srgbClr val="F2E9D8"/>
                </a:solidFill>
                <a:latin typeface="Georgia" pitchFamily="34" charset="0"/>
                <a:ea typeface="Georgia" pitchFamily="34" charset="-122"/>
                <a:cs typeface="Georgia" pitchFamily="34" charset="-120"/>
              </a:rPr>
              <a:t>A Memoir in Reflections</a:t>
            </a:r>
            <a:endParaRPr lang="en-US" sz="1070" dirty="0"/>
          </a:p>
        </p:txBody>
      </p:sp>
      <p:sp>
        <p:nvSpPr>
          <p:cNvPr id="8" name="Text 5"/>
          <p:cNvSpPr/>
          <p:nvPr/>
        </p:nvSpPr>
        <p:spPr>
          <a:xfrm>
            <a:off x="3401568" y="2852928"/>
            <a:ext cx="3703320" cy="4069080"/>
          </a:xfrm>
          <a:prstGeom prst="rect">
            <a:avLst/>
          </a:prstGeom>
          <a:noFill/>
          <a:ln/>
        </p:spPr>
        <p:txBody>
          <a:bodyPr wrap="square" lIns="0" tIns="0" rIns="0" bIns="0" rtlCol="0" anchor="ctr">
            <a:normAutofit/>
          </a:bodyPr>
          <a:lstStyle/>
          <a:p>
            <a:pPr indent="0" marL="0">
              <a:lnSpc>
                <a:spcPct val="94000"/>
              </a:lnSpc>
              <a:buNone/>
            </a:pPr>
            <a:r>
              <a:rPr lang="en-US" sz="1210" dirty="0">
                <a:solidFill>
                  <a:srgbClr val="F2E9D8"/>
                </a:solidFill>
                <a:latin typeface="Georgia" pitchFamily="34" charset="0"/>
                <a:ea typeface="Georgia" pitchFamily="34" charset="-122"/>
                <a:cs typeface="Georgia" pitchFamily="34" charset="-120"/>
              </a:rPr>
              <a:t>I began writing many of these reflections while dealing with prostate cancer and the uncertainty that came with it. The book became much broader than cancer. It is also about family, faith, work, divorce, friendship, fear, gratitude, perseverance, and the people and experiences that helped shape me.</a:t>
            </a:r>
            <a:endParaRPr lang="en-US" sz="1000" dirty="0"/>
          </a:p>
          <a:p>
            <a:pPr indent="0" marL="0">
              <a:lnSpc>
                <a:spcPct val="94000"/>
              </a:lnSpc>
              <a:buNone/>
            </a:pPr>
            <a:endParaRPr lang="en-US" sz="1000" dirty="0"/>
          </a:p>
          <a:p>
            <a:pPr indent="0" marL="0">
              <a:lnSpc>
                <a:spcPct val="94000"/>
              </a:lnSpc>
              <a:buNone/>
            </a:pPr>
            <a:r>
              <a:rPr lang="en-US" sz="1210" dirty="0">
                <a:solidFill>
                  <a:srgbClr val="F2E9D8"/>
                </a:solidFill>
                <a:latin typeface="Georgia" pitchFamily="34" charset="0"/>
                <a:ea typeface="Georgia" pitchFamily="34" charset="-122"/>
                <a:cs typeface="Georgia" pitchFamily="34" charset="-120"/>
              </a:rPr>
              <a:t>I did not write it as a formula for overcoming adversity. I wrote it from inside the experience - including the questions, setbacks, doubts, humor, lessons, and moments of hope that came along the way.</a:t>
            </a:r>
            <a:endParaRPr lang="en-US" sz="1000" dirty="0"/>
          </a:p>
          <a:p>
            <a:pPr indent="0" marL="0">
              <a:lnSpc>
                <a:spcPct val="94000"/>
              </a:lnSpc>
              <a:buNone/>
            </a:pPr>
            <a:endParaRPr lang="en-US" sz="1000" dirty="0"/>
          </a:p>
          <a:p>
            <a:pPr indent="0" marL="0">
              <a:lnSpc>
                <a:spcPct val="94000"/>
              </a:lnSpc>
              <a:buNone/>
            </a:pPr>
            <a:r>
              <a:rPr lang="en-US" sz="1210" dirty="0">
                <a:solidFill>
                  <a:srgbClr val="F2E9D8"/>
                </a:solidFill>
                <a:latin typeface="Georgia" pitchFamily="34" charset="0"/>
                <a:ea typeface="Georgia" pitchFamily="34" charset="-122"/>
                <a:cs typeface="Georgia" pitchFamily="34" charset="-120"/>
              </a:rPr>
              <a:t>At its heart is a simple belief: difficult circumstances can change your life, but they do not have to define the rest of it.</a:t>
            </a:r>
            <a:endParaRPr lang="en-US" sz="1000" dirty="0"/>
          </a:p>
        </p:txBody>
      </p:sp>
      <p:sp>
        <p:nvSpPr>
          <p:cNvPr id="9" name="Shape 6">
            <a:hlinkClick r:id="rId2" tooltip=""/>
          </p:cNvPr>
          <p:cNvSpPr/>
          <p:nvPr/>
        </p:nvSpPr>
        <p:spPr>
          <a:xfrm>
            <a:off x="841248" y="9015984"/>
            <a:ext cx="6089904" cy="420624"/>
          </a:xfrm>
          <a:prstGeom prst="rect">
            <a:avLst/>
          </a:prstGeom>
          <a:solidFill>
            <a:srgbClr val="050505"/>
          </a:solidFill>
          <a:ln w="15240">
            <a:solidFill>
              <a:srgbClr val="D7A33B"/>
            </a:solidFill>
            <a:prstDash val="solid"/>
          </a:ln>
        </p:spPr>
        <p:txBody>
          <a:bodyPr/>
          <a:p/>
        </p:txBody>
      </p:sp>
      <p:sp>
        <p:nvSpPr>
          <p:cNvPr id="10" name="Text 7">
            <a:hlinkClick r:id="rId3" tooltip=""/>
          </p:cNvPr>
          <p:cNvSpPr/>
          <p:nvPr/>
        </p:nvSpPr>
        <p:spPr>
          <a:xfrm>
            <a:off x="841248" y="9020556"/>
            <a:ext cx="6089904" cy="411480"/>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3" invalidUrl="" action="" tgtFrame="" tooltip="" history="1" highlightClick="0" endSnd="0">
                  <a:extLst>
                    <a:ext uri="{A12FA001-AC4F-418D-AE19-62706E023703}">
                      <ahyp:hlinkClr xmlns:ahyp="http://schemas.microsoft.com/office/drawing/2018/hyperlinkcolor" val="tx"/>
                    </a:ext>
                  </a:extLst>
                </a:hlinkClick>
              </a:rPr>
              <a:t>EXPLORE THE BOOKS</a:t>
            </a:r>
            <a:endParaRPr lang="en-US" sz="104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71725"/>
        </a:solidFill>
      </p:bgPr>
    </p:bg>
    <p:spTree>
      <p:nvGrpSpPr>
        <p:cNvPr id="1" name=""/>
        <p:cNvGrpSpPr/>
        <p:nvPr/>
      </p:nvGrpSpPr>
      <p:grpSpPr>
        <a:xfrm>
          <a:off x="0" y="0"/>
          <a:ext cx="0" cy="0"/>
          <a:chOff x="0" y="0"/>
          <a:chExt cx="0" cy="0"/>
        </a:xfrm>
      </p:grpSpPr>
      <p:sp>
        <p:nvSpPr>
          <p:cNvPr id="2" name="Shape 0"/>
          <p:cNvSpPr/>
          <p:nvPr/>
        </p:nvSpPr>
        <p:spPr>
          <a:xfrm>
            <a:off x="594360" y="292608"/>
            <a:ext cx="6583680" cy="0"/>
          </a:xfrm>
          <a:prstGeom prst="line">
            <a:avLst/>
          </a:prstGeom>
          <a:noFill/>
          <a:ln w="12700">
            <a:solidFill>
              <a:srgbClr val="D7A33B"/>
            </a:solidFill>
            <a:prstDash val="solid"/>
          </a:ln>
        </p:spPr>
        <p:txBody>
          <a:bodyPr/>
          <a:p/>
        </p:txBody>
      </p:sp>
      <p:pic>
        <p:nvPicPr>
          <p:cNvPr id="3" name="Image 0" descr="/mnt/data/book2_glow.png">    </p:cNvPr>
          <p:cNvPicPr>
            <a:picLocks noChangeAspect="1"/>
          </p:cNvPicPr>
          <p:nvPr/>
        </p:nvPicPr>
        <p:blipFill>
          <a:blip r:embed="rId1"/>
          <a:stretch>
            <a:fillRect/>
          </a:stretch>
        </p:blipFill>
        <p:spPr>
          <a:xfrm>
            <a:off x="384048" y="1298448"/>
            <a:ext cx="2761488" cy="4133088"/>
          </a:xfrm>
          <a:prstGeom prst="rect">
            <a:avLst/>
          </a:prstGeom>
        </p:spPr>
      </p:pic>
      <p:sp>
        <p:nvSpPr>
          <p:cNvPr id="4" name="Text 1"/>
          <p:cNvSpPr/>
          <p:nvPr/>
        </p:nvSpPr>
        <p:spPr>
          <a:xfrm>
            <a:off x="3401568" y="1261872"/>
            <a:ext cx="3703320" cy="310896"/>
          </a:xfrm>
          <a:prstGeom prst="rect">
            <a:avLst/>
          </a:prstGeom>
          <a:noFill/>
          <a:ln/>
        </p:spPr>
        <p:txBody>
          <a:bodyPr wrap="square" lIns="0" tIns="0" rIns="0" bIns="0" rtlCol="0" anchor="ctr"/>
          <a:lstStyle/>
          <a:p>
            <a:pPr indent="0" marL="0">
              <a:buNone/>
            </a:pPr>
            <a:r>
              <a:rPr lang="en-US" sz="1530" b="1" dirty="0">
                <a:solidFill>
                  <a:srgbClr val="D7A33B"/>
                </a:solidFill>
                <a:latin typeface="Georgia" pitchFamily="34" charset="0"/>
                <a:ea typeface="Georgia" pitchFamily="34" charset="-122"/>
                <a:cs typeface="Georgia" pitchFamily="34" charset="-120"/>
              </a:rPr>
              <a:t>Glorious Days on the Dirt Road</a:t>
            </a:r>
            <a:endParaRPr lang="en-US" sz="1530" dirty="0"/>
          </a:p>
        </p:txBody>
      </p:sp>
      <p:sp>
        <p:nvSpPr>
          <p:cNvPr id="5" name="Text 2"/>
          <p:cNvSpPr/>
          <p:nvPr/>
        </p:nvSpPr>
        <p:spPr>
          <a:xfrm>
            <a:off x="3401568" y="1627632"/>
            <a:ext cx="3703320" cy="228600"/>
          </a:xfrm>
          <a:prstGeom prst="rect">
            <a:avLst/>
          </a:prstGeom>
          <a:noFill/>
          <a:ln/>
        </p:spPr>
        <p:txBody>
          <a:bodyPr wrap="square" lIns="0" tIns="0" rIns="0" bIns="0" rtlCol="0" anchor="ctr"/>
          <a:lstStyle/>
          <a:p>
            <a:pPr indent="0" marL="0">
              <a:buNone/>
            </a:pPr>
            <a:r>
              <a:rPr lang="en-US" sz="1070" i="1" dirty="0">
                <a:solidFill>
                  <a:srgbClr val="F2E9D8"/>
                </a:solidFill>
                <a:latin typeface="Georgia" pitchFamily="34" charset="0"/>
                <a:ea typeface="Georgia" pitchFamily="34" charset="-122"/>
                <a:cs typeface="Georgia" pitchFamily="34" charset="-120"/>
              </a:rPr>
              <a:t>Reflections Along the Way</a:t>
            </a:r>
            <a:endParaRPr lang="en-US" sz="1070" dirty="0"/>
          </a:p>
        </p:txBody>
      </p:sp>
      <p:sp>
        <p:nvSpPr>
          <p:cNvPr id="6" name="Text 3"/>
          <p:cNvSpPr/>
          <p:nvPr/>
        </p:nvSpPr>
        <p:spPr>
          <a:xfrm>
            <a:off x="3401568" y="1901952"/>
            <a:ext cx="3703320" cy="4343400"/>
          </a:xfrm>
          <a:prstGeom prst="rect">
            <a:avLst/>
          </a:prstGeom>
          <a:noFill/>
          <a:ln/>
        </p:spPr>
        <p:txBody>
          <a:bodyPr wrap="square" lIns="0" tIns="0" rIns="0" bIns="0" rtlCol="0" anchor="ctr">
            <a:normAutofit/>
          </a:bodyPr>
          <a:lstStyle/>
          <a:p>
            <a:pPr indent="0" marL="0">
              <a:lnSpc>
                <a:spcPct val="96000"/>
              </a:lnSpc>
              <a:buNone/>
            </a:pPr>
            <a:r>
              <a:rPr lang="en-US" sz="1250" dirty="0">
                <a:solidFill>
                  <a:srgbClr val="F2E9D8"/>
                </a:solidFill>
                <a:latin typeface="Georgia" pitchFamily="34" charset="0"/>
                <a:ea typeface="Georgia" pitchFamily="34" charset="-122"/>
                <a:cs typeface="Georgia" pitchFamily="34" charset="-120"/>
              </a:rPr>
              <a:t>My second collection continues the journey, but the road gets wider. These stories reach further into childhood, Pittsburgh roots, family, friendship, faith, work, loss, gratitude, resilience, and the everyday experiences that teach us something if we pay attention.</a:t>
            </a:r>
            <a:endParaRPr lang="en-US" sz="1020" dirty="0"/>
          </a:p>
          <a:p>
            <a:pPr indent="0" marL="0">
              <a:lnSpc>
                <a:spcPct val="96000"/>
              </a:lnSpc>
              <a:buNone/>
            </a:pPr>
            <a:endParaRPr lang="en-US" sz="1020" dirty="0"/>
          </a:p>
          <a:p>
            <a:pPr indent="0" marL="0">
              <a:lnSpc>
                <a:spcPct val="96000"/>
              </a:lnSpc>
              <a:buNone/>
            </a:pPr>
            <a:r>
              <a:rPr lang="en-US" sz="1250" dirty="0">
                <a:solidFill>
                  <a:srgbClr val="F2E9D8"/>
                </a:solidFill>
                <a:latin typeface="Georgia" pitchFamily="34" charset="0"/>
                <a:ea typeface="Georgia" pitchFamily="34" charset="-122"/>
                <a:cs typeface="Georgia" pitchFamily="34" charset="-120"/>
              </a:rPr>
              <a:t>The title reflects how I have come to see life: the road is rarely smooth or predictable. There is always another turn, another challenge, another lesson, and another reason to keep moving.</a:t>
            </a:r>
            <a:endParaRPr lang="en-US" sz="1020" dirty="0"/>
          </a:p>
          <a:p>
            <a:pPr indent="0" marL="0">
              <a:lnSpc>
                <a:spcPct val="96000"/>
              </a:lnSpc>
              <a:buNone/>
            </a:pPr>
            <a:endParaRPr lang="en-US" sz="1020" dirty="0"/>
          </a:p>
          <a:p>
            <a:pPr indent="0" marL="0">
              <a:lnSpc>
                <a:spcPct val="96000"/>
              </a:lnSpc>
              <a:buNone/>
            </a:pPr>
            <a:r>
              <a:rPr lang="en-US" sz="1250" dirty="0">
                <a:solidFill>
                  <a:srgbClr val="F2E9D8"/>
                </a:solidFill>
                <a:latin typeface="Georgia" pitchFamily="34" charset="0"/>
                <a:ea typeface="Georgia" pitchFamily="34" charset="-122"/>
                <a:cs typeface="Georgia" pitchFamily="34" charset="-120"/>
              </a:rPr>
              <a:t>Together, the two books tell a larger story - not of a perfect life, but of a lived one.</a:t>
            </a:r>
            <a:endParaRPr lang="en-US" sz="1020" dirty="0"/>
          </a:p>
        </p:txBody>
      </p:sp>
      <p:sp>
        <p:nvSpPr>
          <p:cNvPr id="7" name="Shape 4">
            <a:hlinkClick r:id="rId2" tooltip=""/>
          </p:cNvPr>
          <p:cNvSpPr/>
          <p:nvPr/>
        </p:nvSpPr>
        <p:spPr>
          <a:xfrm>
            <a:off x="841248" y="9015984"/>
            <a:ext cx="6089904" cy="420624"/>
          </a:xfrm>
          <a:prstGeom prst="rect">
            <a:avLst/>
          </a:prstGeom>
          <a:solidFill>
            <a:srgbClr val="050505"/>
          </a:solidFill>
          <a:ln w="15240">
            <a:solidFill>
              <a:srgbClr val="D7A33B"/>
            </a:solidFill>
            <a:prstDash val="solid"/>
          </a:ln>
        </p:spPr>
        <p:txBody>
          <a:bodyPr/>
          <a:p/>
        </p:txBody>
      </p:sp>
      <p:sp>
        <p:nvSpPr>
          <p:cNvPr id="8" name="Text 5">
            <a:hlinkClick r:id="rId3" tooltip=""/>
          </p:cNvPr>
          <p:cNvSpPr/>
          <p:nvPr/>
        </p:nvSpPr>
        <p:spPr>
          <a:xfrm>
            <a:off x="841248" y="9020556"/>
            <a:ext cx="6089904" cy="411480"/>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3" invalidUrl="" action="" tgtFrame="" tooltip="" history="1" highlightClick="0" endSnd="0">
                  <a:extLst>
                    <a:ext uri="{A12FA001-AC4F-418D-AE19-62706E023703}">
                      <ahyp:hlinkClr xmlns:ahyp="http://schemas.microsoft.com/office/drawing/2018/hyperlinkcolor" val="tx"/>
                    </a:ext>
                  </a:extLst>
                </a:hlinkClick>
              </a:rPr>
              <a:t>EXPLORE THE BOOKS</a:t>
            </a:r>
            <a:endParaRPr lang="en-US" sz="104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Picture 1" descr="page8.png"/>
          <p:cNvPicPr>
            <a:picLocks noChangeAspect="1"/>
          </p:cNvPicPr>
          <p:nvPr/>
        </p:nvPicPr>
        <p:blipFill>
          <a:blip r:embed="rId6"/>
          <a:stretch>
            <a:fillRect/>
          </a:stretch>
        </p:blipFill>
        <p:spPr>
          <a:xfrm>
            <a:off x="0" y="0"/>
            <a:ext cx="7772400" cy="10058400"/>
          </a:xfrm>
          <a:prstGeom prst="rect">
            <a:avLst/>
          </a:prstGeom>
        </p:spPr>
      </p:pic>
      <p:sp>
        <p:nvSpPr>
          <p:cNvPr id="3" name="CTA Link">
            <a:hlinkClick r:id="rId2" tooltip=""/>
          </p:cNvPr>
          <p:cNvSpPr/>
          <p:nvPr/>
        </p:nvSpPr>
        <p:spPr>
          <a:xfrm>
            <a:off x="1036320" y="9088120"/>
            <a:ext cx="5704840" cy="497840"/>
          </a:xfrm>
          <a:prstGeom prst="rect">
            <a:avLst/>
          </a:prstGeom>
          <a:solidFill>
            <a:srgbClr val="000000">
              <a:alpha val="1000"/>
            </a:srgbClr>
          </a:solidFill>
          <a:ln w="12700">
            <a:solidFill>
              <a:srgbClr val="000000">
                <a:alpha val="0"/>
              </a:srgbClr>
            </a:solidFill>
          </a:ln>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Picture 1" descr="page9.png"/>
          <p:cNvPicPr>
            <a:picLocks noChangeAspect="1"/>
          </p:cNvPicPr>
          <p:nvPr/>
        </p:nvPicPr>
        <p:blipFill>
          <a:blip r:embed="rId6"/>
          <a:stretch>
            <a:fillRect/>
          </a:stretch>
        </p:blipFill>
        <p:spPr>
          <a:xfrm>
            <a:off x="0" y="0"/>
            <a:ext cx="7772400" cy="10058400"/>
          </a:xfrm>
          <a:prstGeom prst="rect">
            <a:avLst/>
          </a:prstGeom>
        </p:spPr>
      </p:pic>
      <p:sp>
        <p:nvSpPr>
          <p:cNvPr id="3" name="CTA Link">
            <a:hlinkClick r:id="rId2" tooltip=""/>
          </p:cNvPr>
          <p:cNvSpPr/>
          <p:nvPr/>
        </p:nvSpPr>
        <p:spPr>
          <a:xfrm>
            <a:off x="1955800" y="7696200"/>
            <a:ext cx="3865880" cy="472440"/>
          </a:xfrm>
          <a:prstGeom prst="rect">
            <a:avLst/>
          </a:prstGeom>
          <a:solidFill>
            <a:srgbClr val="000000">
              <a:alpha val="1000"/>
            </a:srgbClr>
          </a:solidFill>
          <a:ln w="12700">
            <a:solidFill>
              <a:srgbClr val="000000">
                <a:alpha val="0"/>
              </a:srgbClr>
            </a:solidFill>
          </a:ln>
        </p:spPr>
        <p:txBody>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1"/>
          <a:stretch>
            <a:fillRect/>
          </a:stretch>
        </p:blipFill>
        <p:spPr>
          <a:xfrm>
            <a:off x="0" y="0"/>
            <a:ext cx="7772400" cy="10058400"/>
          </a:xfrm>
          <a:prstGeom prst="rect">
            <a:avLst/>
          </a:prstGeom>
        </p:spPr>
      </p:pic>
      <p:sp>
        <p:nvSpPr>
          <p:cNvPr id="3" name="CTA Link">
            <a:hlinkClick r:id="rId2" tooltip=""/>
          </p:cNvPr>
          <p:cNvSpPr/>
          <p:nvPr/>
        </p:nvSpPr>
        <p:spPr>
          <a:xfrm>
            <a:off x="1036320" y="9088120"/>
            <a:ext cx="5704840" cy="497840"/>
          </a:xfrm>
          <a:prstGeom prst="rect">
            <a:avLst/>
          </a:prstGeom>
          <a:solidFill>
            <a:srgbClr val="000000">
              <a:alpha val="1000"/>
            </a:srgbClr>
          </a:solidFill>
          <a:ln w="12700">
            <a:solidFill>
              <a:srgbClr val="000000">
                <a:alpha val="0"/>
              </a:srgbClr>
            </a:solidFill>
          </a:ln>
        </p:spPr>
        <p:txBody>
          <a:bodyP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1"/>
          <a:stretch>
            <a:fillRect/>
          </a:stretch>
        </p:blipFill>
        <p:spPr>
          <a:xfrm>
            <a:off x="0" y="0"/>
            <a:ext cx="7772400" cy="10058400"/>
          </a:xfrm>
          <a:prstGeom prst="rect">
            <a:avLst/>
          </a:prstGeom>
        </p:spPr>
      </p:pic>
      <p:sp>
        <p:nvSpPr>
          <p:cNvPr id="3" name="CTA Link">
            <a:hlinkClick r:id="rId7" tooltip=""/>
          </p:cNvPr>
          <p:cNvSpPr/>
          <p:nvPr/>
        </p:nvSpPr>
        <p:spPr>
          <a:xfrm>
            <a:off x="1955800" y="7848600"/>
            <a:ext cx="3860800" cy="467360"/>
          </a:xfrm>
          <a:prstGeom prst="rect">
            <a:avLst/>
          </a:prstGeom>
          <a:solidFill>
            <a:srgbClr val="000000">
              <a:alpha val="1000"/>
            </a:srgbClr>
          </a:solidFill>
          <a:ln w="12700">
            <a:solidFill>
              <a:srgbClr val="000000">
                <a:alpha val="0"/>
              </a:srgbClr>
            </a:solidFill>
          </a:ln>
        </p:spPr>
        <p:txBody>
          <a:bodyPr/>
          <a:lstStyle/>
          <a:p>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Picture 1" descr="page12.png"/>
          <p:cNvPicPr>
            <a:picLocks noChangeAspect="1"/>
          </p:cNvPicPr>
          <p:nvPr/>
        </p:nvPicPr>
        <p:blipFill>
          <a:blip r:embed="rId6"/>
          <a:stretch>
            <a:fillRect/>
          </a:stretch>
        </p:blipFill>
        <p:spPr>
          <a:xfrm>
            <a:off x="0" y="0"/>
            <a:ext cx="7772400" cy="10058400"/>
          </a:xfrm>
          <a:prstGeom prst="rect">
            <a:avLst/>
          </a:prstGeom>
        </p:spPr>
      </p:pic>
      <p:sp>
        <p:nvSpPr>
          <p:cNvPr id="3" name="CTA Link">
            <a:hlinkClick r:id="rId2" tooltip=""/>
          </p:cNvPr>
          <p:cNvSpPr/>
          <p:nvPr/>
        </p:nvSpPr>
        <p:spPr>
          <a:xfrm>
            <a:off x="1955800" y="7772400"/>
            <a:ext cx="3865880" cy="472440"/>
          </a:xfrm>
          <a:prstGeom prst="rect">
            <a:avLst/>
          </a:prstGeom>
          <a:solidFill>
            <a:srgbClr val="000000">
              <a:alpha val="1000"/>
            </a:srgbClr>
          </a:solidFill>
          <a:ln w="12700">
            <a:solidFill>
              <a:srgbClr val="000000">
                <a:alpha val="0"/>
              </a:srgbClr>
            </a:solidFill>
          </a:ln>
        </p:spPr>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2" name="Picture 1" descr="page13.png"/>
          <p:cNvPicPr>
            <a:picLocks noChangeAspect="1"/>
          </p:cNvPicPr>
          <p:nvPr/>
        </p:nvPicPr>
        <p:blipFill>
          <a:blip r:embed="rId6"/>
          <a:stretch>
            <a:fillRect/>
          </a:stretch>
        </p:blipFill>
        <p:spPr>
          <a:xfrm>
            <a:off x="0" y="0"/>
            <a:ext cx="7772400" cy="10058400"/>
          </a:xfrm>
          <a:prstGeom prst="rect">
            <a:avLst/>
          </a:prstGeom>
        </p:spPr>
      </p:pic>
      <p:sp>
        <p:nvSpPr>
          <p:cNvPr id="3" name="CTA Link">
            <a:hlinkClick r:id="rId2" tooltip=""/>
          </p:cNvPr>
          <p:cNvSpPr/>
          <p:nvPr/>
        </p:nvSpPr>
        <p:spPr>
          <a:xfrm>
            <a:off x="1955800" y="7772400"/>
            <a:ext cx="3865880" cy="472440"/>
          </a:xfrm>
          <a:prstGeom prst="rect">
            <a:avLst/>
          </a:prstGeom>
          <a:solidFill>
            <a:srgbClr val="000000">
              <a:alpha val="1000"/>
            </a:srgbClr>
          </a:solidFill>
          <a:ln w="12700">
            <a:solidFill>
              <a:srgbClr val="000000">
                <a:alpha val="0"/>
              </a:srgbClr>
            </a:solidFill>
          </a:ln>
        </p:spPr>
        <p:txBody>
          <a:bodyPr/>
          <a:lstStyle/>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Picture 1" descr="page14.png"/>
          <p:cNvPicPr>
            <a:picLocks noChangeAspect="1"/>
          </p:cNvPicPr>
          <p:nvPr/>
        </p:nvPicPr>
        <p:blipFill>
          <a:blip r:embed="rId6"/>
          <a:stretch>
            <a:fillRect/>
          </a:stretch>
        </p:blipFill>
        <p:spPr>
          <a:xfrm>
            <a:off x="0" y="0"/>
            <a:ext cx="7772400" cy="10058400"/>
          </a:xfrm>
          <a:prstGeom prst="rect">
            <a:avLst/>
          </a:prstGeom>
        </p:spPr>
      </p:pic>
      <p:sp>
        <p:nvSpPr>
          <p:cNvPr id="3" name="CTA Link">
            <a:hlinkClick r:id="rId2" tooltip=""/>
          </p:cNvPr>
          <p:cNvSpPr/>
          <p:nvPr/>
        </p:nvSpPr>
        <p:spPr>
          <a:xfrm>
            <a:off x="1955800" y="7772400"/>
            <a:ext cx="3865880" cy="472440"/>
          </a:xfrm>
          <a:prstGeom prst="rect">
            <a:avLst/>
          </a:prstGeom>
          <a:solidFill>
            <a:srgbClr val="000000">
              <a:alpha val="1000"/>
            </a:srgbClr>
          </a:solidFill>
          <a:ln w="12700">
            <a:solidFill>
              <a:srgbClr val="000000">
                <a:alpha val="0"/>
              </a:srgbClr>
            </a:solidFill>
          </a:ln>
        </p:spPr>
        <p:txBody>
          <a:bodyPr/>
          <a:lstStyle/>
          <a:p>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Picture 1" descr="page15.png"/>
          <p:cNvPicPr>
            <a:picLocks noChangeAspect="1"/>
          </p:cNvPicPr>
          <p:nvPr/>
        </p:nvPicPr>
        <p:blipFill>
          <a:blip r:embed="rId6"/>
          <a:stretch>
            <a:fillRect/>
          </a:stretch>
        </p:blipFill>
        <p:spPr>
          <a:xfrm>
            <a:off x="0" y="0"/>
            <a:ext cx="7772400" cy="10058400"/>
          </a:xfrm>
          <a:prstGeom prst="rect">
            <a:avLst/>
          </a:prstGeom>
        </p:spPr>
      </p:pic>
      <p:sp>
        <p:nvSpPr>
          <p:cNvPr id="3" name="CTA Link">
            <a:hlinkClick r:id="rId2" tooltip=""/>
          </p:cNvPr>
          <p:cNvSpPr/>
          <p:nvPr/>
        </p:nvSpPr>
        <p:spPr>
          <a:xfrm>
            <a:off x="1955800" y="7772400"/>
            <a:ext cx="3865880" cy="472440"/>
          </a:xfrm>
          <a:prstGeom prst="rect">
            <a:avLst/>
          </a:prstGeom>
          <a:solidFill>
            <a:srgbClr val="000000">
              <a:alpha val="1000"/>
            </a:srgbClr>
          </a:solidFill>
          <a:ln w="12700">
            <a:solidFill>
              <a:srgbClr val="000000">
                <a:alpha val="0"/>
              </a:srgbClr>
            </a:solidFill>
          </a:ln>
        </p:spPr>
        <p:txBody>
          <a:bodyPr/>
          <a:lstStyle/>
          <a:p>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Picture 1" descr="page16.png"/>
          <p:cNvPicPr>
            <a:picLocks noChangeAspect="1"/>
          </p:cNvPicPr>
          <p:nvPr/>
        </p:nvPicPr>
        <p:blipFill>
          <a:blip r:embed="rId6"/>
          <a:stretch>
            <a:fillRect/>
          </a:stretch>
        </p:blipFill>
        <p:spPr>
          <a:xfrm>
            <a:off x="0" y="0"/>
            <a:ext cx="7772400" cy="10058400"/>
          </a:xfrm>
          <a:prstGeom prst="rect">
            <a:avLst/>
          </a:prstGeom>
        </p:spPr>
      </p:pic>
      <p:sp>
        <p:nvSpPr>
          <p:cNvPr id="3" name="CTA Link">
            <a:hlinkClick r:id="rId2" tooltip=""/>
          </p:cNvPr>
          <p:cNvSpPr/>
          <p:nvPr/>
        </p:nvSpPr>
        <p:spPr>
          <a:xfrm>
            <a:off x="1955800" y="7975600"/>
            <a:ext cx="3865880" cy="472440"/>
          </a:xfrm>
          <a:prstGeom prst="rect">
            <a:avLst/>
          </a:prstGeom>
          <a:solidFill>
            <a:srgbClr val="000000">
              <a:alpha val="1000"/>
            </a:srgbClr>
          </a:solidFill>
          <a:ln w="12700">
            <a:solidFill>
              <a:srgbClr val="000000">
                <a:alpha val="0"/>
              </a:srgbClr>
            </a:solidFill>
          </a:ln>
        </p:spPr>
        <p:txBody>
          <a:bodyPr/>
          <a:lstStyle/>
          <a:p>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071725"/>
        </a:solidFill>
      </p:bgPr>
    </p:bg>
    <p:spTree>
      <p:nvGrpSpPr>
        <p:cNvPr id="1" name=""/>
        <p:cNvGrpSpPr/>
        <p:nvPr/>
      </p:nvGrpSpPr>
      <p:grpSpPr>
        <a:xfrm>
          <a:off x="0" y="0"/>
          <a:ext cx="0" cy="0"/>
          <a:chOff x="0" y="0"/>
          <a:chExt cx="0" cy="0"/>
        </a:xfrm>
      </p:grpSpPr>
      <p:sp>
        <p:nvSpPr>
          <p:cNvPr id="2" name="Shape 0"/>
          <p:cNvSpPr/>
          <p:nvPr/>
        </p:nvSpPr>
        <p:spPr>
          <a:xfrm>
            <a:off x="228600" y="228600"/>
            <a:ext cx="7315200" cy="9601200"/>
          </a:xfrm>
          <a:prstGeom prst="rect">
            <a:avLst/>
          </a:prstGeom>
          <a:solidFill>
            <a:srgbClr val="071725">
              <a:alpha val="0"/>
            </a:srgbClr>
          </a:solidFill>
          <a:ln w="13970">
            <a:solidFill>
              <a:srgbClr val="D7A33B"/>
            </a:solidFill>
            <a:prstDash val="solid"/>
          </a:ln>
        </p:spPr>
      </p:sp>
      <p:sp>
        <p:nvSpPr>
          <p:cNvPr id="3" name="Text 1"/>
          <p:cNvSpPr/>
          <p:nvPr/>
        </p:nvSpPr>
        <p:spPr>
          <a:xfrm>
            <a:off x="731520" y="1069848"/>
            <a:ext cx="6309360" cy="292608"/>
          </a:xfrm>
          <a:prstGeom prst="rect">
            <a:avLst/>
          </a:prstGeom>
          <a:noFill/>
          <a:ln/>
        </p:spPr>
        <p:txBody>
          <a:bodyPr wrap="square" lIns="0" tIns="0" rIns="0" bIns="0" rtlCol="0" anchor="ctr"/>
          <a:lstStyle/>
          <a:p>
            <a:pPr algn="ctr" indent="0" marL="0">
              <a:buNone/>
            </a:pPr>
            <a:r>
              <a:rPr lang="en-US" sz="1500" i="1" dirty="0">
                <a:solidFill>
                  <a:srgbClr val="D7A33B"/>
                </a:solidFill>
                <a:latin typeface="Georgia" pitchFamily="34" charset="0"/>
                <a:ea typeface="Georgia" pitchFamily="34" charset="-122"/>
                <a:cs typeface="Georgia" pitchFamily="34" charset="-120"/>
              </a:rPr>
              <a:t>Everything in one place.</a:t>
            </a:r>
            <a:endParaRPr lang="en-US" sz="1500" dirty="0"/>
          </a:p>
        </p:txBody>
      </p:sp>
      <p:sp>
        <p:nvSpPr>
          <p:cNvPr id="4" name="Shape 2">
            <a:hlinkClick r:id="rId1" tooltip=""/>
          </p:cNvPr>
          <p:cNvSpPr/>
          <p:nvPr/>
        </p:nvSpPr>
        <p:spPr>
          <a:xfrm>
            <a:off x="1143000" y="1719072"/>
            <a:ext cx="5486400" cy="429768"/>
          </a:xfrm>
          <a:prstGeom prst="rect">
            <a:avLst/>
          </a:prstGeom>
          <a:solidFill>
            <a:srgbClr val="050505"/>
          </a:solidFill>
          <a:ln w="15240">
            <a:solidFill>
              <a:srgbClr val="D7A33B"/>
            </a:solidFill>
            <a:prstDash val="solid"/>
          </a:ln>
        </p:spPr>
      </p:sp>
      <p:sp>
        <p:nvSpPr>
          <p:cNvPr id="5" name="Text 3">
            <a:hlinkClick r:id="rId2" tooltip=""/>
          </p:cNvPr>
          <p:cNvSpPr/>
          <p:nvPr/>
        </p:nvSpPr>
        <p:spPr>
          <a:xfrm>
            <a:off x="1143000" y="1723644"/>
            <a:ext cx="5486400" cy="420624"/>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2" invalidUrl="" action="" tgtFrame="" tooltip="" history="1" highlightClick="0" endSnd="0">
                  <a:extLst>
                    <a:ext uri="{A12FA001-AC4F-418D-AE19-62706E023703}">
                      <ahyp:hlinkClr xmlns:ahyp="http://schemas.microsoft.com/office/drawing/2018/hyperlinkcolor" val="tx"/>
                    </a:ext>
                  </a:extLst>
                </a:hlinkClick>
              </a:rPr>
              <a:t>TONYVENT.COM</a:t>
            </a:r>
            <a:endParaRPr lang="en-US" sz="1040" dirty="0"/>
          </a:p>
        </p:txBody>
      </p:sp>
      <p:sp>
        <p:nvSpPr>
          <p:cNvPr id="6" name="Shape 4">
            <a:hlinkClick r:id="rId3" tooltip=""/>
          </p:cNvPr>
          <p:cNvSpPr/>
          <p:nvPr/>
        </p:nvSpPr>
        <p:spPr>
          <a:xfrm>
            <a:off x="1143000" y="2267712"/>
            <a:ext cx="5486400" cy="429768"/>
          </a:xfrm>
          <a:prstGeom prst="rect">
            <a:avLst/>
          </a:prstGeom>
          <a:solidFill>
            <a:srgbClr val="050505"/>
          </a:solidFill>
          <a:ln w="15240">
            <a:solidFill>
              <a:srgbClr val="D7A33B"/>
            </a:solidFill>
            <a:prstDash val="solid"/>
          </a:ln>
        </p:spPr>
      </p:sp>
      <p:sp>
        <p:nvSpPr>
          <p:cNvPr id="7" name="Text 5">
            <a:hlinkClick r:id="rId4" tooltip=""/>
          </p:cNvPr>
          <p:cNvSpPr/>
          <p:nvPr/>
        </p:nvSpPr>
        <p:spPr>
          <a:xfrm>
            <a:off x="1143000" y="2272284"/>
            <a:ext cx="5486400" cy="420624"/>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4" invalidUrl="" action="" tgtFrame="" tooltip="" history="1" highlightClick="0" endSnd="0">
                  <a:extLst>
                    <a:ext uri="{A12FA001-AC4F-418D-AE19-62706E023703}">
                      <ahyp:hlinkClr xmlns:ahyp="http://schemas.microsoft.com/office/drawing/2018/hyperlinkcolor" val="tx"/>
                    </a:ext>
                  </a:extLst>
                </a:hlinkClick>
              </a:rPr>
              <a:t>BOOKS</a:t>
            </a:r>
            <a:endParaRPr lang="en-US" sz="1040" dirty="0"/>
          </a:p>
        </p:txBody>
      </p:sp>
      <p:sp>
        <p:nvSpPr>
          <p:cNvPr id="8" name="Shape 6">
            <a:hlinkClick r:id="rId5" tooltip=""/>
          </p:cNvPr>
          <p:cNvSpPr/>
          <p:nvPr/>
        </p:nvSpPr>
        <p:spPr>
          <a:xfrm>
            <a:off x="1143000" y="2816352"/>
            <a:ext cx="5486400" cy="429768"/>
          </a:xfrm>
          <a:prstGeom prst="rect">
            <a:avLst/>
          </a:prstGeom>
          <a:solidFill>
            <a:srgbClr val="050505"/>
          </a:solidFill>
          <a:ln w="15240">
            <a:solidFill>
              <a:srgbClr val="D7A33B"/>
            </a:solidFill>
            <a:prstDash val="solid"/>
          </a:ln>
        </p:spPr>
      </p:sp>
      <p:sp>
        <p:nvSpPr>
          <p:cNvPr id="9" name="Text 7">
            <a:hlinkClick r:id="rId6" tooltip=""/>
          </p:cNvPr>
          <p:cNvSpPr/>
          <p:nvPr/>
        </p:nvSpPr>
        <p:spPr>
          <a:xfrm>
            <a:off x="1143000" y="2820924"/>
            <a:ext cx="5486400" cy="420624"/>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6" invalidUrl="" action="" tgtFrame="" tooltip="" history="1" highlightClick="0" endSnd="0">
                  <a:extLst>
                    <a:ext uri="{A12FA001-AC4F-418D-AE19-62706E023703}">
                      <ahyp:hlinkClr xmlns:ahyp="http://schemas.microsoft.com/office/drawing/2018/hyperlinkcolor" val="tx"/>
                    </a:ext>
                  </a:extLst>
                </a:hlinkClick>
              </a:rPr>
              <a:t>VIDEOS</a:t>
            </a:r>
            <a:endParaRPr lang="en-US" sz="1040" dirty="0"/>
          </a:p>
        </p:txBody>
      </p:sp>
      <p:sp>
        <p:nvSpPr>
          <p:cNvPr id="10" name="Shape 8">
            <a:hlinkClick r:id="rId7" tooltip=""/>
          </p:cNvPr>
          <p:cNvSpPr/>
          <p:nvPr/>
        </p:nvSpPr>
        <p:spPr>
          <a:xfrm>
            <a:off x="1143000" y="3364992"/>
            <a:ext cx="5486400" cy="429768"/>
          </a:xfrm>
          <a:prstGeom prst="rect">
            <a:avLst/>
          </a:prstGeom>
          <a:solidFill>
            <a:srgbClr val="050505"/>
          </a:solidFill>
          <a:ln w="15240">
            <a:solidFill>
              <a:srgbClr val="D7A33B"/>
            </a:solidFill>
            <a:prstDash val="solid"/>
          </a:ln>
        </p:spPr>
      </p:sp>
      <p:sp>
        <p:nvSpPr>
          <p:cNvPr id="11" name="Text 9">
            <a:hlinkClick r:id="rId8" tooltip=""/>
          </p:cNvPr>
          <p:cNvSpPr/>
          <p:nvPr/>
        </p:nvSpPr>
        <p:spPr>
          <a:xfrm>
            <a:off x="1143000" y="3369564"/>
            <a:ext cx="5486400" cy="420624"/>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8" invalidUrl="" action="" tgtFrame="" tooltip="" history="1" highlightClick="0" endSnd="0">
                  <a:extLst>
                    <a:ext uri="{A12FA001-AC4F-418D-AE19-62706E023703}">
                      <ahyp:hlinkClr xmlns:ahyp="http://schemas.microsoft.com/office/drawing/2018/hyperlinkcolor" val="tx"/>
                    </a:ext>
                  </a:extLst>
                </a:hlinkClick>
              </a:rPr>
              <a:t>PODCAST</a:t>
            </a:r>
            <a:endParaRPr lang="en-US" sz="1040" dirty="0"/>
          </a:p>
        </p:txBody>
      </p:sp>
      <p:sp>
        <p:nvSpPr>
          <p:cNvPr id="12" name="Shape 10">
            <a:hlinkClick r:id="rId9" tooltip=""/>
          </p:cNvPr>
          <p:cNvSpPr/>
          <p:nvPr/>
        </p:nvSpPr>
        <p:spPr>
          <a:xfrm>
            <a:off x="1143000" y="3913632"/>
            <a:ext cx="5486400" cy="429768"/>
          </a:xfrm>
          <a:prstGeom prst="rect">
            <a:avLst/>
          </a:prstGeom>
          <a:solidFill>
            <a:srgbClr val="050505"/>
          </a:solidFill>
          <a:ln w="15240">
            <a:solidFill>
              <a:srgbClr val="D7A33B"/>
            </a:solidFill>
            <a:prstDash val="solid"/>
          </a:ln>
        </p:spPr>
      </p:sp>
      <p:sp>
        <p:nvSpPr>
          <p:cNvPr id="13" name="Text 11">
            <a:hlinkClick r:id="rId10" tooltip=""/>
          </p:cNvPr>
          <p:cNvSpPr/>
          <p:nvPr/>
        </p:nvSpPr>
        <p:spPr>
          <a:xfrm>
            <a:off x="1143000" y="3918204"/>
            <a:ext cx="5486400" cy="420624"/>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10" invalidUrl="" action="" tgtFrame="" tooltip="" history="1" highlightClick="0" endSnd="0">
                  <a:extLst>
                    <a:ext uri="{A12FA001-AC4F-418D-AE19-62706E023703}">
                      <ahyp:hlinkClr xmlns:ahyp="http://schemas.microsoft.com/office/drawing/2018/hyperlinkcolor" val="tx"/>
                    </a:ext>
                  </a:extLst>
                </a:hlinkClick>
              </a:rPr>
              <a:t>SPEAKING</a:t>
            </a:r>
            <a:endParaRPr lang="en-US" sz="1040" dirty="0"/>
          </a:p>
        </p:txBody>
      </p:sp>
      <p:sp>
        <p:nvSpPr>
          <p:cNvPr id="14" name="Shape 12">
            <a:hlinkClick r:id="rId11" tooltip=""/>
          </p:cNvPr>
          <p:cNvSpPr/>
          <p:nvPr/>
        </p:nvSpPr>
        <p:spPr>
          <a:xfrm>
            <a:off x="1143000" y="4462272"/>
            <a:ext cx="5486400" cy="429768"/>
          </a:xfrm>
          <a:prstGeom prst="rect">
            <a:avLst/>
          </a:prstGeom>
          <a:solidFill>
            <a:srgbClr val="050505"/>
          </a:solidFill>
          <a:ln w="15240">
            <a:solidFill>
              <a:srgbClr val="D7A33B"/>
            </a:solidFill>
            <a:prstDash val="solid"/>
          </a:ln>
        </p:spPr>
      </p:sp>
      <p:sp>
        <p:nvSpPr>
          <p:cNvPr id="15" name="Text 13">
            <a:hlinkClick r:id="rId12" tooltip=""/>
          </p:cNvPr>
          <p:cNvSpPr/>
          <p:nvPr/>
        </p:nvSpPr>
        <p:spPr>
          <a:xfrm>
            <a:off x="1143000" y="4466844"/>
            <a:ext cx="5486400" cy="420624"/>
          </a:xfrm>
          <a:prstGeom prst="rect">
            <a:avLst/>
          </a:prstGeom>
          <a:noFill/>
          <a:ln/>
        </p:spPr>
        <p:txBody>
          <a:bodyPr wrap="square" lIns="0" tIns="0" rIns="0" bIns="0" rtlCol="0" anchor="ctr"/>
          <a:lstStyle/>
          <a:p>
            <a:pPr algn="ctr" indent="0" marL="0">
              <a:buNone/>
            </a:pPr>
            <a:r>
              <a:rPr lang="en-US" sz="920" b="1" u="sng" dirty="0">
                <a:solidFill>
                  <a:srgbClr val="D7A33B"/>
                </a:solidFill>
                <a:latin typeface="Arial" pitchFamily="34" charset="0"/>
                <a:ea typeface="Arial" pitchFamily="34" charset="-122"/>
                <a:cs typeface="Arial" pitchFamily="34" charset="-120"/>
                <a:hlinkClick r:id="rId12" invalidUrl="" action="" tgtFrame="" tooltip="" history="1" highlightClick="0" endSnd="0">
                  <a:extLst>
                    <a:ext uri="{A12FA001-AC4F-418D-AE19-62706E023703}">
                      <ahyp:hlinkClr xmlns:ahyp="http://schemas.microsoft.com/office/drawing/2018/hyperlinkcolor" val="tx"/>
                    </a:ext>
                  </a:extLst>
                </a:hlinkClick>
              </a:rPr>
              <a:t>FAITH, CANCER &amp; RESILIENCE</a:t>
            </a:r>
            <a:endParaRPr lang="en-US" sz="920" dirty="0"/>
          </a:p>
        </p:txBody>
      </p:sp>
      <p:sp>
        <p:nvSpPr>
          <p:cNvPr id="16" name="Shape 14">
            <a:hlinkClick r:id="rId13" tooltip=""/>
          </p:cNvPr>
          <p:cNvSpPr/>
          <p:nvPr/>
        </p:nvSpPr>
        <p:spPr>
          <a:xfrm>
            <a:off x="1143000" y="5010912"/>
            <a:ext cx="5486400" cy="429768"/>
          </a:xfrm>
          <a:prstGeom prst="rect">
            <a:avLst/>
          </a:prstGeom>
          <a:solidFill>
            <a:srgbClr val="050505"/>
          </a:solidFill>
          <a:ln w="15240">
            <a:solidFill>
              <a:srgbClr val="D7A33B"/>
            </a:solidFill>
            <a:prstDash val="solid"/>
          </a:ln>
        </p:spPr>
      </p:sp>
      <p:sp>
        <p:nvSpPr>
          <p:cNvPr id="17" name="Text 15">
            <a:hlinkClick r:id="rId14" tooltip=""/>
          </p:cNvPr>
          <p:cNvSpPr/>
          <p:nvPr/>
        </p:nvSpPr>
        <p:spPr>
          <a:xfrm>
            <a:off x="1143000" y="5015484"/>
            <a:ext cx="5486400" cy="420624"/>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14" invalidUrl="" action="" tgtFrame="" tooltip="" history="1" highlightClick="0" endSnd="0">
                  <a:extLst>
                    <a:ext uri="{A12FA001-AC4F-418D-AE19-62706E023703}">
                      <ahyp:hlinkClr xmlns:ahyp="http://schemas.microsoft.com/office/drawing/2018/hyperlinkcolor" val="tx"/>
                    </a:ext>
                  </a:extLst>
                </a:hlinkClick>
              </a:rPr>
              <a:t>COMMUNITY SUPPORT</a:t>
            </a:r>
            <a:endParaRPr lang="en-US" sz="1040" dirty="0"/>
          </a:p>
        </p:txBody>
      </p:sp>
      <p:sp>
        <p:nvSpPr>
          <p:cNvPr id="18" name="Shape 16">
            <a:hlinkClick r:id="rId15" tooltip=""/>
          </p:cNvPr>
          <p:cNvSpPr/>
          <p:nvPr/>
        </p:nvSpPr>
        <p:spPr>
          <a:xfrm>
            <a:off x="1143000" y="5559552"/>
            <a:ext cx="5486400" cy="429768"/>
          </a:xfrm>
          <a:prstGeom prst="rect">
            <a:avLst/>
          </a:prstGeom>
          <a:solidFill>
            <a:srgbClr val="050505"/>
          </a:solidFill>
          <a:ln w="15240">
            <a:solidFill>
              <a:srgbClr val="D7A33B"/>
            </a:solidFill>
            <a:prstDash val="solid"/>
          </a:ln>
        </p:spPr>
      </p:sp>
      <p:sp>
        <p:nvSpPr>
          <p:cNvPr id="19" name="Text 17">
            <a:hlinkClick r:id="rId16" tooltip=""/>
          </p:cNvPr>
          <p:cNvSpPr/>
          <p:nvPr/>
        </p:nvSpPr>
        <p:spPr>
          <a:xfrm>
            <a:off x="1143000" y="5564124"/>
            <a:ext cx="5486400" cy="420624"/>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16" invalidUrl="" action="" tgtFrame="" tooltip="" history="1" highlightClick="0" endSnd="0">
                  <a:extLst>
                    <a:ext uri="{A12FA001-AC4F-418D-AE19-62706E023703}">
                      <ahyp:hlinkClr xmlns:ahyp="http://schemas.microsoft.com/office/drawing/2018/hyperlinkcolor" val="tx"/>
                    </a:ext>
                  </a:extLst>
                </a:hlinkClick>
              </a:rPr>
              <a:t>SUBSTACK - THE DIRT ROAD</a:t>
            </a:r>
            <a:endParaRPr lang="en-US" sz="1040" dirty="0"/>
          </a:p>
        </p:txBody>
      </p:sp>
      <p:sp>
        <p:nvSpPr>
          <p:cNvPr id="20" name="Shape 18">
            <a:hlinkClick r:id="rId17" tooltip=""/>
          </p:cNvPr>
          <p:cNvSpPr/>
          <p:nvPr/>
        </p:nvSpPr>
        <p:spPr>
          <a:xfrm>
            <a:off x="1143000" y="6108192"/>
            <a:ext cx="5486400" cy="429768"/>
          </a:xfrm>
          <a:prstGeom prst="rect">
            <a:avLst/>
          </a:prstGeom>
          <a:solidFill>
            <a:srgbClr val="050505"/>
          </a:solidFill>
          <a:ln w="15240">
            <a:solidFill>
              <a:srgbClr val="D7A33B"/>
            </a:solidFill>
            <a:prstDash val="solid"/>
          </a:ln>
        </p:spPr>
      </p:sp>
      <p:sp>
        <p:nvSpPr>
          <p:cNvPr id="21" name="Text 19">
            <a:hlinkClick r:id="rId18" tooltip=""/>
          </p:cNvPr>
          <p:cNvSpPr/>
          <p:nvPr/>
        </p:nvSpPr>
        <p:spPr>
          <a:xfrm>
            <a:off x="1143000" y="6112764"/>
            <a:ext cx="5486400" cy="420624"/>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18" invalidUrl="" action="" tgtFrame="" tooltip="" history="1" highlightClick="0" endSnd="0">
                  <a:extLst>
                    <a:ext uri="{A12FA001-AC4F-418D-AE19-62706E023703}">
                      <ahyp:hlinkClr xmlns:ahyp="http://schemas.microsoft.com/office/drawing/2018/hyperlinkcolor" val="tx"/>
                    </a:ext>
                  </a:extLst>
                </a:hlinkClick>
              </a:rPr>
              <a:t>LINKEDIN</a:t>
            </a:r>
            <a:endParaRPr lang="en-US" sz="1040" dirty="0"/>
          </a:p>
        </p:txBody>
      </p:sp>
      <p:sp>
        <p:nvSpPr>
          <p:cNvPr id="22" name="Shape 20">
            <a:hlinkClick r:id="rId19" tooltip=""/>
          </p:cNvPr>
          <p:cNvSpPr/>
          <p:nvPr/>
        </p:nvSpPr>
        <p:spPr>
          <a:xfrm>
            <a:off x="1143000" y="6656832"/>
            <a:ext cx="5486400" cy="429768"/>
          </a:xfrm>
          <a:prstGeom prst="rect">
            <a:avLst/>
          </a:prstGeom>
          <a:solidFill>
            <a:srgbClr val="050505"/>
          </a:solidFill>
          <a:ln w="15240">
            <a:solidFill>
              <a:srgbClr val="D7A33B"/>
            </a:solidFill>
            <a:prstDash val="solid"/>
          </a:ln>
        </p:spPr>
      </p:sp>
      <p:sp>
        <p:nvSpPr>
          <p:cNvPr id="23" name="Text 21">
            <a:hlinkClick r:id="rId20" tooltip=""/>
          </p:cNvPr>
          <p:cNvSpPr/>
          <p:nvPr/>
        </p:nvSpPr>
        <p:spPr>
          <a:xfrm>
            <a:off x="1143000" y="6661404"/>
            <a:ext cx="5486400" cy="420624"/>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20" invalidUrl="" action="" tgtFrame="" tooltip="" history="1" highlightClick="0" endSnd="0">
                  <a:extLst>
                    <a:ext uri="{A12FA001-AC4F-418D-AE19-62706E023703}">
                      <ahyp:hlinkClr xmlns:ahyp="http://schemas.microsoft.com/office/drawing/2018/hyperlinkcolor" val="tx"/>
                    </a:ext>
                  </a:extLst>
                </a:hlinkClick>
              </a:rPr>
              <a:t>FACEBOOK - TONY</a:t>
            </a:r>
            <a:endParaRPr lang="en-US" sz="1040" dirty="0"/>
          </a:p>
        </p:txBody>
      </p:sp>
      <p:sp>
        <p:nvSpPr>
          <p:cNvPr id="24" name="Shape 22">
            <a:hlinkClick r:id="rId21" tooltip=""/>
          </p:cNvPr>
          <p:cNvSpPr/>
          <p:nvPr/>
        </p:nvSpPr>
        <p:spPr>
          <a:xfrm>
            <a:off x="1143000" y="7205472"/>
            <a:ext cx="5486400" cy="429768"/>
          </a:xfrm>
          <a:prstGeom prst="rect">
            <a:avLst/>
          </a:prstGeom>
          <a:solidFill>
            <a:srgbClr val="050505"/>
          </a:solidFill>
          <a:ln w="15240">
            <a:solidFill>
              <a:srgbClr val="D7A33B"/>
            </a:solidFill>
            <a:prstDash val="solid"/>
          </a:ln>
        </p:spPr>
      </p:sp>
      <p:sp>
        <p:nvSpPr>
          <p:cNvPr id="25" name="Text 23">
            <a:hlinkClick r:id="rId22" tooltip=""/>
          </p:cNvPr>
          <p:cNvSpPr/>
          <p:nvPr/>
        </p:nvSpPr>
        <p:spPr>
          <a:xfrm>
            <a:off x="1143000" y="7210044"/>
            <a:ext cx="5486400" cy="420624"/>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22" invalidUrl="" action="" tgtFrame="" tooltip="" history="1" highlightClick="0" endSnd="0">
                  <a:extLst>
                    <a:ext uri="{A12FA001-AC4F-418D-AE19-62706E023703}">
                      <ahyp:hlinkClr xmlns:ahyp="http://schemas.microsoft.com/office/drawing/2018/hyperlinkcolor" val="tx"/>
                    </a:ext>
                  </a:extLst>
                </a:hlinkClick>
              </a:rPr>
              <a:t>FACEBOOK - THE DIRT ROAD</a:t>
            </a:r>
            <a:endParaRPr lang="en-US" sz="1040" dirty="0"/>
          </a:p>
        </p:txBody>
      </p:sp>
      <p:sp>
        <p:nvSpPr>
          <p:cNvPr id="26" name="Shape 24">
            <a:hlinkClick r:id="rId23" tooltip=""/>
          </p:cNvPr>
          <p:cNvSpPr/>
          <p:nvPr/>
        </p:nvSpPr>
        <p:spPr>
          <a:xfrm>
            <a:off x="1143000" y="7754112"/>
            <a:ext cx="5486400" cy="429768"/>
          </a:xfrm>
          <a:prstGeom prst="rect">
            <a:avLst/>
          </a:prstGeom>
          <a:solidFill>
            <a:srgbClr val="050505"/>
          </a:solidFill>
          <a:ln w="15240">
            <a:solidFill>
              <a:srgbClr val="D7A33B"/>
            </a:solidFill>
            <a:prstDash val="solid"/>
          </a:ln>
        </p:spPr>
      </p:sp>
      <p:sp>
        <p:nvSpPr>
          <p:cNvPr id="27" name="Text 25">
            <a:hlinkClick r:id="rId24" tooltip=""/>
          </p:cNvPr>
          <p:cNvSpPr/>
          <p:nvPr/>
        </p:nvSpPr>
        <p:spPr>
          <a:xfrm>
            <a:off x="1143000" y="7758684"/>
            <a:ext cx="5486400" cy="420624"/>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24" invalidUrl="" action="" tgtFrame="" tooltip="" history="1" highlightClick="0" endSnd="0">
                  <a:extLst>
                    <a:ext uri="{A12FA001-AC4F-418D-AE19-62706E023703}">
                      <ahyp:hlinkClr xmlns:ahyp="http://schemas.microsoft.com/office/drawing/2018/hyperlinkcolor" val="tx"/>
                    </a:ext>
                  </a:extLst>
                </a:hlinkClick>
              </a:rPr>
              <a:t>INSTAGRAM</a:t>
            </a:r>
            <a:endParaRPr lang="en-US" sz="1040" dirty="0"/>
          </a:p>
        </p:txBody>
      </p:sp>
      <p:sp>
        <p:nvSpPr>
          <p:cNvPr id="28" name="Shape 26">
            <a:hlinkClick r:id="rId25" tooltip=""/>
          </p:cNvPr>
          <p:cNvSpPr/>
          <p:nvPr/>
        </p:nvSpPr>
        <p:spPr>
          <a:xfrm>
            <a:off x="1143000" y="8302752"/>
            <a:ext cx="5486400" cy="429768"/>
          </a:xfrm>
          <a:prstGeom prst="rect">
            <a:avLst/>
          </a:prstGeom>
          <a:solidFill>
            <a:srgbClr val="050505"/>
          </a:solidFill>
          <a:ln w="15240">
            <a:solidFill>
              <a:srgbClr val="D7A33B"/>
            </a:solidFill>
            <a:prstDash val="solid"/>
          </a:ln>
        </p:spPr>
      </p:sp>
      <p:sp>
        <p:nvSpPr>
          <p:cNvPr id="29" name="Text 27">
            <a:hlinkClick r:id="rId26" tooltip=""/>
          </p:cNvPr>
          <p:cNvSpPr/>
          <p:nvPr/>
        </p:nvSpPr>
        <p:spPr>
          <a:xfrm>
            <a:off x="1143000" y="8307324"/>
            <a:ext cx="5486400" cy="420624"/>
          </a:xfrm>
          <a:prstGeom prst="rect">
            <a:avLst/>
          </a:prstGeom>
          <a:noFill/>
          <a:ln/>
        </p:spPr>
        <p:txBody>
          <a:bodyPr wrap="square" lIns="0" tIns="0" rIns="0" bIns="0" rtlCol="0" anchor="ctr"/>
          <a:lstStyle/>
          <a:p>
            <a:pPr algn="ctr" indent="0" marL="0">
              <a:buNone/>
            </a:pPr>
            <a:r>
              <a:rPr lang="en-US" sz="1040" b="1" u="sng" dirty="0">
                <a:solidFill>
                  <a:srgbClr val="D7A33B"/>
                </a:solidFill>
                <a:latin typeface="Arial" pitchFamily="34" charset="0"/>
                <a:ea typeface="Arial" pitchFamily="34" charset="-122"/>
                <a:cs typeface="Arial" pitchFamily="34" charset="-120"/>
                <a:hlinkClick r:id="rId26" invalidUrl="" action="" tgtFrame="" tooltip="" history="1" highlightClick="0" endSnd="0">
                  <a:extLst>
                    <a:ext uri="{A12FA001-AC4F-418D-AE19-62706E023703}">
                      <ahyp:hlinkClr xmlns:ahyp="http://schemas.microsoft.com/office/drawing/2018/hyperlinkcolor" val="tx"/>
                    </a:ext>
                  </a:extLst>
                </a:hlinkClick>
              </a:rPr>
              <a:t>CONTACT TONY</a:t>
            </a:r>
            <a:endParaRPr lang="en-US" sz="104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Georg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17</Slides>
  <Notes>17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Company>Tony V Publishing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Tony Ventimiglio Partner Pass</dc:title>
  <dc:subject>Partner Pass</dc:subject>
  <dc:creator>Tony Ventimiglio</dc:creator>
  <cp:lastModifiedBy>Tony Ventimiglio</cp:lastModifiedBy>
  <cp:revision>1</cp:revision>
  <dcterms:created xsi:type="dcterms:W3CDTF">2026-10-19T04:32:29Z</dcterms:created>
  <dcterms:modified xsi:type="dcterms:W3CDTF">2026-10-19T04:32:29Z</dcterms:modified>
</cp:coreProperties>
</file>